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0" r:id="rId5"/>
    <p:sldId id="279" r:id="rId6"/>
    <p:sldId id="280" r:id="rId7"/>
    <p:sldId id="261" r:id="rId8"/>
    <p:sldId id="262" r:id="rId9"/>
    <p:sldId id="283" r:id="rId10"/>
    <p:sldId id="265" r:id="rId11"/>
    <p:sldId id="266" r:id="rId12"/>
    <p:sldId id="268" r:id="rId13"/>
    <p:sldId id="281" r:id="rId14"/>
    <p:sldId id="270" r:id="rId15"/>
    <p:sldId id="285" r:id="rId16"/>
    <p:sldId id="263" r:id="rId17"/>
    <p:sldId id="264" r:id="rId18"/>
    <p:sldId id="287" r:id="rId19"/>
    <p:sldId id="271" r:id="rId20"/>
    <p:sldId id="272"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09682A7-CEDD-47A2-BE21-17E74D38DA52}">
          <p14:sldIdLst>
            <p14:sldId id="256"/>
            <p14:sldId id="257"/>
            <p14:sldId id="258"/>
            <p14:sldId id="260"/>
            <p14:sldId id="279"/>
            <p14:sldId id="280"/>
            <p14:sldId id="261"/>
            <p14:sldId id="262"/>
            <p14:sldId id="283"/>
            <p14:sldId id="265"/>
            <p14:sldId id="266"/>
            <p14:sldId id="268"/>
            <p14:sldId id="281"/>
            <p14:sldId id="270"/>
            <p14:sldId id="285"/>
            <p14:sldId id="263"/>
            <p14:sldId id="264"/>
            <p14:sldId id="287"/>
          </p14:sldIdLst>
        </p14:section>
        <p14:section name="Раздел без заголовка" id="{A3BDC5B9-629F-4F33-AEC2-AAE75B887292}">
          <p14:sldIdLst>
            <p14:sldId id="271"/>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14" autoAdjust="0"/>
  </p:normalViewPr>
  <p:slideViewPr>
    <p:cSldViewPr snapToGrid="0">
      <p:cViewPr varScale="1">
        <p:scale>
          <a:sx n="41" d="100"/>
          <a:sy n="41" d="100"/>
        </p:scale>
        <p:origin x="58" y="758"/>
      </p:cViewPr>
      <p:guideLst>
        <p:guide orient="horz" pos="2160"/>
        <p:guide pos="3840"/>
      </p:guideLst>
    </p:cSldViewPr>
  </p:slideViewPr>
  <p:notesTextViewPr>
    <p:cViewPr>
      <p:scale>
        <a:sx n="1" d="1"/>
        <a:sy n="1" d="1"/>
      </p:scale>
      <p:origin x="0" y="0"/>
    </p:cViewPr>
  </p:notesTextViewPr>
  <p:sorterViewPr>
    <p:cViewPr>
      <p:scale>
        <a:sx n="100" d="100"/>
        <a:sy n="100" d="100"/>
      </p:scale>
      <p:origin x="0" y="3859"/>
    </p:cViewPr>
  </p:sorterViewPr>
  <p:notesViewPr>
    <p:cSldViewPr snapToGrid="0">
      <p:cViewPr varScale="1">
        <p:scale>
          <a:sx n="66" d="100"/>
          <a:sy n="66" d="100"/>
        </p:scale>
        <p:origin x="-3139"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2CDB7-12FC-4A43-B052-F857D37F7CCB}" type="datetimeFigureOut">
              <a:rPr lang="ru-RU" smtClean="0"/>
              <a:t>21.04.2024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98A02-06A2-46EF-A91C-F5B083BCBD55}" type="slidenum">
              <a:rPr lang="ru-RU" smtClean="0"/>
              <a:t>‹#›</a:t>
            </a:fld>
            <a:endParaRPr lang="ru-RU"/>
          </a:p>
        </p:txBody>
      </p:sp>
    </p:spTree>
    <p:extLst>
      <p:ext uri="{BB962C8B-B14F-4D97-AF65-F5344CB8AC3E}">
        <p14:creationId xmlns:p14="http://schemas.microsoft.com/office/powerpoint/2010/main" val="124026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98A02-06A2-46EF-A91C-F5B083BCBD55}" type="slidenum">
              <a:rPr lang="ru-RU" smtClean="0"/>
              <a:t>3</a:t>
            </a:fld>
            <a:endParaRPr lang="ru-RU"/>
          </a:p>
        </p:txBody>
      </p:sp>
    </p:spTree>
    <p:extLst>
      <p:ext uri="{BB962C8B-B14F-4D97-AF65-F5344CB8AC3E}">
        <p14:creationId xmlns:p14="http://schemas.microsoft.com/office/powerpoint/2010/main" val="403071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98A02-06A2-46EF-A91C-F5B083BCBD55}" type="slidenum">
              <a:rPr lang="ru-RU" smtClean="0"/>
              <a:t>11</a:t>
            </a:fld>
            <a:endParaRPr lang="ru-RU"/>
          </a:p>
        </p:txBody>
      </p:sp>
    </p:spTree>
    <p:extLst>
      <p:ext uri="{BB962C8B-B14F-4D97-AF65-F5344CB8AC3E}">
        <p14:creationId xmlns:p14="http://schemas.microsoft.com/office/powerpoint/2010/main" val="406770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0A0E6DC-8683-43EA-B685-89EEDF181DB1}"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353572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A0E6DC-8683-43EA-B685-89EEDF181DB1}"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297088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A0E6DC-8683-43EA-B685-89EEDF181DB1}"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153812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A0E6DC-8683-43EA-B685-89EEDF181DB1}"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298290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0A0E6DC-8683-43EA-B685-89EEDF181DB1}"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408064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0A0E6DC-8683-43EA-B685-89EEDF181DB1}" type="datetimeFigureOut">
              <a:rPr lang="ru-RU" smtClean="0"/>
              <a:t>21.04.2024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407307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0A0E6DC-8683-43EA-B685-89EEDF181DB1}" type="datetimeFigureOut">
              <a:rPr lang="ru-RU" smtClean="0"/>
              <a:t>21.04.2024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387629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0A0E6DC-8683-43EA-B685-89EEDF181DB1}" type="datetimeFigureOut">
              <a:rPr lang="ru-RU" smtClean="0"/>
              <a:t>21.04.2024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243952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A0E6DC-8683-43EA-B685-89EEDF181DB1}" type="datetimeFigureOut">
              <a:rPr lang="ru-RU" smtClean="0"/>
              <a:t>21.04.2024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15886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0A0E6DC-8683-43EA-B685-89EEDF181DB1}" type="datetimeFigureOut">
              <a:rPr lang="ru-RU" smtClean="0"/>
              <a:t>21.04.2024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207932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0A0E6DC-8683-43EA-B685-89EEDF181DB1}" type="datetimeFigureOut">
              <a:rPr lang="ru-RU" smtClean="0"/>
              <a:t>21.04.2024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8E28CC-57F4-4DB1-94A1-5161DAA70152}" type="slidenum">
              <a:rPr lang="ru-RU" smtClean="0"/>
              <a:t>‹#›</a:t>
            </a:fld>
            <a:endParaRPr lang="ru-RU"/>
          </a:p>
        </p:txBody>
      </p:sp>
    </p:spTree>
    <p:extLst>
      <p:ext uri="{BB962C8B-B14F-4D97-AF65-F5344CB8AC3E}">
        <p14:creationId xmlns:p14="http://schemas.microsoft.com/office/powerpoint/2010/main" val="416412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0E6DC-8683-43EA-B685-89EEDF181DB1}" type="datetimeFigureOut">
              <a:rPr lang="ru-RU" smtClean="0"/>
              <a:t>21.04.2024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E28CC-57F4-4DB1-94A1-5161DAA70152}" type="slidenum">
              <a:rPr lang="ru-RU" smtClean="0"/>
              <a:t>‹#›</a:t>
            </a:fld>
            <a:endParaRPr lang="ru-RU"/>
          </a:p>
        </p:txBody>
      </p:sp>
    </p:spTree>
    <p:extLst>
      <p:ext uri="{BB962C8B-B14F-4D97-AF65-F5344CB8AC3E}">
        <p14:creationId xmlns:p14="http://schemas.microsoft.com/office/powerpoint/2010/main" val="2246251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adilet.zan.kz/rus/docs/P970001435_/compare" TargetMode="External"/><Relationship Id="rId3" Type="http://schemas.openxmlformats.org/officeDocument/2006/relationships/hyperlink" Target="https://adilet.zan.kz/rus/docs/Z1400000269" TargetMode="External"/><Relationship Id="rId7" Type="http://schemas.openxmlformats.org/officeDocument/2006/relationships/hyperlink" Target="https://izdatelstvo-sk.kz/news/v-kazahstane-net-zakonodatelstva-reglamentiruyushego-deyatelnost-sfery-ritualnyh-uslug/" TargetMode="External"/><Relationship Id="rId2" Type="http://schemas.openxmlformats.org/officeDocument/2006/relationships/hyperlink" Target="https://kodeksy-kz.com/ka/zemelnyj_kodeks/107.htm" TargetMode="External"/><Relationship Id="rId1" Type="http://schemas.openxmlformats.org/officeDocument/2006/relationships/slideLayout" Target="../slideLayouts/slideLayout2.xml"/><Relationship Id="rId6" Type="http://schemas.openxmlformats.org/officeDocument/2006/relationships/hyperlink" Target="https://adilet.zan.kz/rus/docs/P1900001023" TargetMode="External"/><Relationship Id="rId5" Type="http://schemas.openxmlformats.org/officeDocument/2006/relationships/hyperlink" Target="https://kodeksy-kz.com/ka/zemelnyj_kodeks/109.htm" TargetMode="External"/><Relationship Id="rId4" Type="http://schemas.openxmlformats.org/officeDocument/2006/relationships/hyperlink" Target="https://online.zakon.kz/document/?doc_id=1021552&amp;mode=p&amp;page=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3" name="Прямоугольник 2"/>
          <p:cNvSpPr/>
          <p:nvPr/>
        </p:nvSpPr>
        <p:spPr>
          <a:xfrm>
            <a:off x="1043386" y="441999"/>
            <a:ext cx="10105228" cy="1338828"/>
          </a:xfrm>
          <a:prstGeom prst="rect">
            <a:avLst/>
          </a:prstGeom>
        </p:spPr>
        <p:txBody>
          <a:bodyPr wrap="square">
            <a:spAutoFit/>
          </a:bodyPr>
          <a:lstStyle/>
          <a:p>
            <a:pPr algn="ctr">
              <a:lnSpc>
                <a:spcPct val="150000"/>
              </a:lnSpc>
            </a:pP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КАЗАХСКИЙ НАЦИОНАЛЬНЫЙ УНИВЕРСИТЕТ ИМЕНИ АЛЬ-ФАРАБИ </a:t>
            </a:r>
          </a:p>
          <a:p>
            <a:pPr algn="ctr">
              <a:lnSpc>
                <a:spcPct val="150000"/>
              </a:lnSpc>
            </a:pP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ЮРИДИЧЕСКИЙ ФАКУЛЬТЕТ </a:t>
            </a:r>
          </a:p>
          <a:p>
            <a:pPr algn="ctr">
              <a:lnSpc>
                <a:spcPct val="150000"/>
              </a:lnSpc>
            </a:pP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КАФЕДРА ТАМОЖЕННОГО, ФИНАНСОВОГО И ЭКОЛОГИЧЕСКОГО  ПРАВА</a:t>
            </a:r>
          </a:p>
        </p:txBody>
      </p:sp>
      <p:sp>
        <p:nvSpPr>
          <p:cNvPr id="4" name="Прямоугольник 3"/>
          <p:cNvSpPr/>
          <p:nvPr/>
        </p:nvSpPr>
        <p:spPr>
          <a:xfrm>
            <a:off x="4675239" y="5063540"/>
            <a:ext cx="7306094" cy="872034"/>
          </a:xfrm>
          <a:prstGeom prst="rect">
            <a:avLst/>
          </a:prstGeom>
        </p:spPr>
        <p:txBody>
          <a:bodyPr wrap="square">
            <a:spAutoFit/>
          </a:bodyPr>
          <a:lstStyle/>
          <a:p>
            <a:pPr>
              <a:lnSpc>
                <a:spcPct val="150000"/>
              </a:lnSpc>
            </a:pPr>
            <a:r>
              <a:rPr lang="ru-RU" dirty="0">
                <a:latin typeface="Arial" panose="020B0604020202020204" pitchFamily="34" charset="0"/>
                <a:cs typeface="Arial" panose="020B0604020202020204" pitchFamily="34" charset="0"/>
              </a:rPr>
              <a:t>Преподаватель  </a:t>
            </a:r>
          </a:p>
          <a:p>
            <a:pPr>
              <a:lnSpc>
                <a:spcPct val="150000"/>
              </a:lnSpc>
            </a:pPr>
            <a:r>
              <a:rPr lang="ru-RU" dirty="0">
                <a:latin typeface="Arial" panose="020B0604020202020204" pitchFamily="34" charset="0"/>
                <a:cs typeface="Arial" panose="020B0604020202020204" pitchFamily="34" charset="0"/>
              </a:rPr>
              <a:t>доктор </a:t>
            </a:r>
            <a:r>
              <a:rPr lang="en-US" dirty="0">
                <a:latin typeface="Arial" panose="020B0604020202020204" pitchFamily="34" charset="0"/>
                <a:cs typeface="Arial" panose="020B0604020202020204" pitchFamily="34" charset="0"/>
              </a:rPr>
              <a:t>PhD</a:t>
            </a:r>
            <a:r>
              <a:rPr lang="ru-RU" dirty="0">
                <a:latin typeface="Arial" panose="020B0604020202020204" pitchFamily="34" charset="0"/>
                <a:cs typeface="Arial" panose="020B0604020202020204" pitchFamily="34" charset="0"/>
              </a:rPr>
              <a:t>, старший преподаватель </a:t>
            </a:r>
            <a:r>
              <a:rPr lang="kk-KZ" dirty="0">
                <a:latin typeface="Arial" panose="020B0604020202020204" pitchFamily="34" charset="0"/>
                <a:cs typeface="Arial" panose="020B0604020202020204" pitchFamily="34" charset="0"/>
              </a:rPr>
              <a:t>Ережепкызы Роза</a:t>
            </a:r>
            <a:endParaRPr lang="ru-RU" dirty="0">
              <a:latin typeface="Arial" panose="020B0604020202020204" pitchFamily="34" charset="0"/>
              <a:cs typeface="Arial" panose="020B0604020202020204" pitchFamily="34" charset="0"/>
            </a:endParaRPr>
          </a:p>
        </p:txBody>
      </p:sp>
      <p:sp>
        <p:nvSpPr>
          <p:cNvPr id="6" name="TextBox 5"/>
          <p:cNvSpPr txBox="1"/>
          <p:nvPr/>
        </p:nvSpPr>
        <p:spPr>
          <a:xfrm>
            <a:off x="2316851" y="2523005"/>
            <a:ext cx="6301771" cy="1384995"/>
          </a:xfrm>
          <a:prstGeom prst="rect">
            <a:avLst/>
          </a:prstGeom>
          <a:noFill/>
        </p:spPr>
        <p:txBody>
          <a:bodyPr wrap="square" rtlCol="0">
            <a:spAutoFit/>
          </a:bodyPr>
          <a:lstStyle/>
          <a:p>
            <a:pPr algn="ctr">
              <a:lnSpc>
                <a:spcPct val="150000"/>
              </a:lnSpc>
            </a:pPr>
            <a:r>
              <a:rPr lang="ru-RU" sz="2000" b="1" dirty="0">
                <a:latin typeface="Arial" panose="020B0604020202020204" pitchFamily="34" charset="0"/>
                <a:cs typeface="Arial" panose="020B0604020202020204" pitchFamily="34" charset="0"/>
              </a:rPr>
              <a:t>Дисциплина Земельное право </a:t>
            </a:r>
          </a:p>
          <a:p>
            <a:pPr algn="ctr">
              <a:lnSpc>
                <a:spcPct val="150000"/>
              </a:lnSpc>
            </a:pPr>
            <a:r>
              <a:rPr lang="ru-RU" dirty="0">
                <a:latin typeface="Arial" panose="020B0604020202020204" pitchFamily="34" charset="0"/>
                <a:cs typeface="Arial" panose="020B0604020202020204" pitchFamily="34" charset="0"/>
              </a:rPr>
              <a:t>Лекция №10</a:t>
            </a:r>
            <a:endParaRPr lang="en-US" dirty="0">
              <a:latin typeface="Arial" panose="020B0604020202020204" pitchFamily="34" charset="0"/>
              <a:cs typeface="Arial" panose="020B0604020202020204" pitchFamily="34" charset="0"/>
            </a:endParaRPr>
          </a:p>
          <a:p>
            <a:pPr algn="ctr">
              <a:lnSpc>
                <a:spcPct val="150000"/>
              </a:lnSpc>
            </a:pPr>
            <a:r>
              <a:rPr lang="ru-RU" dirty="0">
                <a:latin typeface="Arial" panose="020B0604020202020204" pitchFamily="34" charset="0"/>
                <a:cs typeface="Arial" panose="020B0604020202020204" pitchFamily="34" charset="0"/>
              </a:rPr>
              <a:t>Правовой режим земель населенных пунктов</a:t>
            </a:r>
          </a:p>
        </p:txBody>
      </p:sp>
      <p:pic>
        <p:nvPicPr>
          <p:cNvPr id="8" name="Рисунок 7">
            <a:extLst>
              <a:ext uri="{FF2B5EF4-FFF2-40B4-BE49-F238E27FC236}">
                <a16:creationId xmlns:a16="http://schemas.microsoft.com/office/drawing/2014/main" id="{A68215F5-BABB-4C8D-90C0-15C5636300A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1" b="91964" l="9804" r="89916">
                        <a14:foregroundMark x1="45098" y1="10714" x2="45098" y2="10714"/>
                        <a14:foregroundMark x1="45098" y1="10714" x2="45098" y2="10714"/>
                        <a14:foregroundMark x1="10084" y1="46429" x2="10084" y2="46429"/>
                        <a14:foregroundMark x1="51261" y1="89881" x2="51261" y2="89881"/>
                        <a14:foregroundMark x1="48739" y1="91964" x2="48739" y2="91964"/>
                      </a14:backgroundRemoval>
                    </a14:imgEffect>
                  </a14:imgLayer>
                </a14:imgProps>
              </a:ext>
              <a:ext uri="{28A0092B-C50C-407E-A947-70E740481C1C}">
                <a14:useLocalDpi xmlns:a14="http://schemas.microsoft.com/office/drawing/2010/main" val="0"/>
              </a:ext>
            </a:extLst>
          </a:blip>
          <a:stretch>
            <a:fillRect/>
          </a:stretch>
        </p:blipFill>
        <p:spPr>
          <a:xfrm>
            <a:off x="10108028" y="132038"/>
            <a:ext cx="2081171" cy="1958749"/>
          </a:xfrm>
          <a:prstGeom prst="rect">
            <a:avLst/>
          </a:prstGeom>
        </p:spPr>
      </p:pic>
      <p:pic>
        <p:nvPicPr>
          <p:cNvPr id="7" name="Рисунок 6">
            <a:extLst>
              <a:ext uri="{FF2B5EF4-FFF2-40B4-BE49-F238E27FC236}">
                <a16:creationId xmlns:a16="http://schemas.microsoft.com/office/drawing/2014/main" id="{6E14EF3F-AB6E-422F-A5B0-7E3010A6B3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13" y="218025"/>
            <a:ext cx="1396546" cy="1562802"/>
          </a:xfrm>
          <a:prstGeom prst="rect">
            <a:avLst/>
          </a:prstGeom>
        </p:spPr>
      </p:pic>
    </p:spTree>
    <p:extLst>
      <p:ext uri="{BB962C8B-B14F-4D97-AF65-F5344CB8AC3E}">
        <p14:creationId xmlns:p14="http://schemas.microsoft.com/office/powerpoint/2010/main" val="338895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Прямоугольник 1"/>
          <p:cNvSpPr/>
          <p:nvPr/>
        </p:nvSpPr>
        <p:spPr>
          <a:xfrm>
            <a:off x="615342" y="437616"/>
            <a:ext cx="7405362" cy="400110"/>
          </a:xfrm>
          <a:prstGeom prst="rect">
            <a:avLst/>
          </a:prstGeom>
        </p:spPr>
        <p:txBody>
          <a:bodyPr wrap="square">
            <a:spAutoFit/>
          </a:bodyPr>
          <a:lstStyle/>
          <a:p>
            <a:r>
              <a:rPr lang="ru-RU" sz="2000" b="1" cap="all" dirty="0">
                <a:solidFill>
                  <a:schemeClr val="accent6">
                    <a:lumMod val="50000"/>
                  </a:schemeClr>
                </a:solidFill>
                <a:latin typeface="Arial" panose="020B0604020202020204" pitchFamily="34" charset="0"/>
                <a:cs typeface="Arial" panose="020B0604020202020204" pitchFamily="34" charset="0"/>
              </a:rPr>
              <a:t>Использование земель населенных пунктов</a:t>
            </a:r>
            <a:endParaRPr lang="ru-KZ" sz="2000" b="1" cap="all" dirty="0">
              <a:solidFill>
                <a:schemeClr val="accent6">
                  <a:lumMod val="50000"/>
                </a:schemeClr>
              </a:solidFill>
              <a:latin typeface="Arial" panose="020B0604020202020204" pitchFamily="34" charset="0"/>
              <a:cs typeface="Arial" panose="020B0604020202020204" pitchFamily="34" charset="0"/>
            </a:endParaRPr>
          </a:p>
        </p:txBody>
      </p:sp>
      <p:sp>
        <p:nvSpPr>
          <p:cNvPr id="3" name="Прямоугольник 2"/>
          <p:cNvSpPr/>
          <p:nvPr/>
        </p:nvSpPr>
        <p:spPr>
          <a:xfrm>
            <a:off x="615340" y="944474"/>
            <a:ext cx="10833319" cy="4662815"/>
          </a:xfrm>
          <a:prstGeom prst="rect">
            <a:avLst/>
          </a:prstGeom>
        </p:spPr>
        <p:txBody>
          <a:bodyPr wrap="square">
            <a:spAutoFit/>
          </a:bodyPr>
          <a:lstStyle/>
          <a:p>
            <a:pPr marL="285750" indent="-285750">
              <a:lnSpc>
                <a:spcPct val="150000"/>
              </a:lnSpc>
              <a:buFont typeface="Arial"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Все земли городов, поселков, сельских населенных пунктов используются в соответствии с их генеральными планами, проектами планировки и застройки и проектами земельно-хозяйственного устройства территории.</a:t>
            </a:r>
          </a:p>
          <a:p>
            <a:pPr marL="285750" indent="-285750">
              <a:lnSpc>
                <a:spcPct val="150000"/>
              </a:lnSpc>
              <a:buFont typeface="Arial"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В населенных пунктах с числом жителей до 5 тысяч человек при отсутствии утвержденных в установленном порядке генеральных планов допускается использование земель с упрощенной схемой генерального плана развития и застройки этого населенного пункта или утвержденной в установленном порядке градостроительной документацией.</a:t>
            </a:r>
          </a:p>
          <a:p>
            <a:pPr marL="285750" indent="-285750">
              <a:lnSpc>
                <a:spcPct val="150000"/>
              </a:lnSpc>
              <a:buFont typeface="Arial"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Целевое назначение земельных участков населенных пунктов определяется в соответствии с функциональными зонами, предусмотренными</a:t>
            </a:r>
          </a:p>
          <a:p>
            <a:pPr marL="285750" indent="-285750">
              <a:lnSpc>
                <a:spcPct val="150000"/>
              </a:lnSpc>
              <a:buFont typeface="Arial"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В случае использования земельного участка в рамках одной функциональной зоны изменение целевого назначения земельного участка не требуется. </a:t>
            </a:r>
          </a:p>
        </p:txBody>
      </p:sp>
      <p:pic>
        <p:nvPicPr>
          <p:cNvPr id="4" name="Рисунок 3"/>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3200401"/>
            <a:ext cx="12192000" cy="5609908"/>
          </a:xfrm>
          <a:prstGeom prst="rect">
            <a:avLst/>
          </a:prstGeom>
        </p:spPr>
      </p:pic>
    </p:spTree>
    <p:extLst>
      <p:ext uri="{BB962C8B-B14F-4D97-AF65-F5344CB8AC3E}">
        <p14:creationId xmlns:p14="http://schemas.microsoft.com/office/powerpoint/2010/main" val="341257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Прямоугольник с одним вырезанным углом 1"/>
          <p:cNvSpPr/>
          <p:nvPr/>
        </p:nvSpPr>
        <p:spPr>
          <a:xfrm>
            <a:off x="830423" y="406502"/>
            <a:ext cx="10403633" cy="5308161"/>
          </a:xfrm>
          <a:prstGeom prst="snip1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77076" y="636350"/>
            <a:ext cx="10356979" cy="5078313"/>
          </a:xfrm>
          <a:prstGeom prst="rect">
            <a:avLst/>
          </a:prstGeom>
        </p:spPr>
        <p:txBody>
          <a:bodyPr wrap="square">
            <a:spAutoFit/>
          </a:bodyPr>
          <a:lstStyle/>
          <a:p>
            <a:pPr>
              <a:lnSpc>
                <a:spcPct val="150000"/>
              </a:lnSpc>
            </a:pPr>
            <a:r>
              <a:rPr lang="ru-RU" dirty="0">
                <a:latin typeface="Arial" panose="020B0604020202020204" pitchFamily="34" charset="0"/>
                <a:cs typeface="Arial" panose="020B0604020202020204" pitchFamily="34" charset="0"/>
              </a:rPr>
              <a:t>Земельные участки из земель общего пользования могут предоставляться гражданам и юридическим лицам во временное землепользование под размещение сооружений облегченного типа (торговые палатки, киоски, рекламные сооружения и другие объекты сервиса) без ущерба для общего пользования. </a:t>
            </a:r>
          </a:p>
          <a:p>
            <a:pPr>
              <a:lnSpc>
                <a:spcPct val="150000"/>
              </a:lnSpc>
            </a:pPr>
            <a:r>
              <a:rPr lang="ru-RU" dirty="0">
                <a:latin typeface="Arial" panose="020B0604020202020204" pitchFamily="34" charset="0"/>
                <a:cs typeface="Arial" panose="020B0604020202020204" pitchFamily="34" charset="0"/>
              </a:rPr>
              <a:t>При этом предоставление участков из состава земель общего пользования, в том числе на обочинах дорог (улиц, проездов), для размещения рынков, платных автостоянок (автопарковок), за исключением платных автостоянок (автопарковок), расположенных в полосах отвода улиц города республиканского значения, столицы, в соответствии с законодательными актами об особом статусе города Алматы и статусе столицы Республики Казахстан не допускается. </a:t>
            </a:r>
          </a:p>
          <a:p>
            <a:pPr>
              <a:lnSpc>
                <a:spcPct val="150000"/>
              </a:lnSpc>
            </a:pPr>
            <a:r>
              <a:rPr lang="ru-RU" dirty="0">
                <a:latin typeface="Arial" panose="020B0604020202020204" pitchFamily="34" charset="0"/>
                <a:cs typeface="Arial" panose="020B0604020202020204" pitchFamily="34" charset="0"/>
              </a:rPr>
              <a:t>Земельные участки из земель общего пользования могут предоставляться в частную собственность только после исключения их из состава земель общего пользования. </a:t>
            </a:r>
            <a:endParaRPr lang="ru-KZ"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1763486"/>
            <a:ext cx="12192000" cy="8469863"/>
          </a:xfrm>
          <a:prstGeom prst="rect">
            <a:avLst/>
          </a:prstGeom>
        </p:spPr>
      </p:pic>
    </p:spTree>
    <p:extLst>
      <p:ext uri="{BB962C8B-B14F-4D97-AF65-F5344CB8AC3E}">
        <p14:creationId xmlns:p14="http://schemas.microsoft.com/office/powerpoint/2010/main" val="30763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FE57EB-011D-EA5D-1A04-9EF83F40F67C}"/>
              </a:ext>
            </a:extLst>
          </p:cNvPr>
          <p:cNvSpPr txBox="1"/>
          <p:nvPr/>
        </p:nvSpPr>
        <p:spPr>
          <a:xfrm>
            <a:off x="522513" y="464761"/>
            <a:ext cx="10954139" cy="1754326"/>
          </a:xfrm>
          <a:prstGeom prst="rect">
            <a:avLst/>
          </a:prstGeom>
          <a:noFill/>
        </p:spPr>
        <p:txBody>
          <a:bodyPr wrap="square" rtlCol="0">
            <a:spAutoFit/>
          </a:bodyPr>
          <a:lstStyle/>
          <a:p>
            <a:pPr marL="285750" indent="-285750">
              <a:lnSpc>
                <a:spcPct val="150000"/>
              </a:lnSpc>
              <a:buFont typeface="Arial" pitchFamily="34" charset="0"/>
              <a:buChar char="•"/>
            </a:pPr>
            <a:r>
              <a:rPr lang="ru-RU" dirty="0">
                <a:latin typeface="Arial" panose="020B0604020202020204" pitchFamily="34" charset="0"/>
                <a:cs typeface="Arial" panose="020B0604020202020204" pitchFamily="34" charset="0"/>
              </a:rPr>
              <a:t>Земельные участки из земель сельскохозяйственного использования населенных пунктов не могут быть предоставлены на праве частной собственности для ведения крестьянского или фермерского хозяйства, товарного сельскохозяйственного производства, лесоразведения, ведения подсобного сельского хозяйства, огородничества и животноводства.</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4749" y="2310499"/>
            <a:ext cx="2737617" cy="1303765"/>
          </a:xfrm>
          <a:prstGeom prst="rect">
            <a:avLst/>
          </a:prstGeom>
        </p:spPr>
      </p:pic>
      <p:sp>
        <p:nvSpPr>
          <p:cNvPr id="4" name="Прямоугольник 3"/>
          <p:cNvSpPr/>
          <p:nvPr/>
        </p:nvSpPr>
        <p:spPr>
          <a:xfrm>
            <a:off x="522513" y="2186343"/>
            <a:ext cx="8014996" cy="2118529"/>
          </a:xfrm>
          <a:prstGeom prst="rect">
            <a:avLst/>
          </a:prstGeom>
        </p:spPr>
        <p:txBody>
          <a:bodyPr wrap="square">
            <a:spAutoFit/>
          </a:bodyPr>
          <a:lstStyle/>
          <a:p>
            <a:pPr marL="285750" indent="-285750">
              <a:lnSpc>
                <a:spcPct val="150000"/>
              </a:lnSpc>
              <a:buFont typeface="Arial" pitchFamily="34" charset="0"/>
              <a:buChar char="•"/>
            </a:pPr>
            <a:r>
              <a:rPr lang="ru-RU" dirty="0">
                <a:latin typeface="Arial" pitchFamily="34" charset="0"/>
                <a:cs typeface="Arial" pitchFamily="34" charset="0"/>
              </a:rPr>
              <a:t>Земельные участки из земель сельскохозяйственного использования населенных пунктов могут быть предоставлены во временное землепользование для сельскохозяйственных целей, не зависимо от того является ли заявитель работником сельскохозяйственной организации или нет.</a:t>
            </a:r>
          </a:p>
        </p:txBody>
      </p:sp>
      <p:sp>
        <p:nvSpPr>
          <p:cNvPr id="5" name="Прямоугольник 4"/>
          <p:cNvSpPr/>
          <p:nvPr/>
        </p:nvSpPr>
        <p:spPr>
          <a:xfrm>
            <a:off x="522513" y="4455283"/>
            <a:ext cx="8332236" cy="2169825"/>
          </a:xfrm>
          <a:prstGeom prst="rect">
            <a:avLst/>
          </a:prstGeom>
        </p:spPr>
        <p:txBody>
          <a:bodyPr wrap="square">
            <a:spAutoFit/>
          </a:bodyPr>
          <a:lstStyle/>
          <a:p>
            <a:pPr marL="285750" indent="-285750">
              <a:lnSpc>
                <a:spcPct val="150000"/>
              </a:lnSpc>
              <a:buFont typeface="Arial" pitchFamily="34" charset="0"/>
              <a:buChar char="•"/>
            </a:pPr>
            <a:r>
              <a:rPr lang="ru-RU" dirty="0">
                <a:latin typeface="Arial" pitchFamily="34" charset="0"/>
                <a:cs typeface="Arial" pitchFamily="34" charset="0"/>
              </a:rPr>
              <a:t>Из земель общего пользования, занятых и предназначенных под кладбища, на каждого умершего жителя поселения или лицо без определенного места жительства, умершее в данном поселении, для захоронения бесплатно выделяется земельный участок не менее шести квадратных метров.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4735" y="4040155"/>
            <a:ext cx="2397631" cy="2337690"/>
          </a:xfrm>
          <a:prstGeom prst="rect">
            <a:avLst/>
          </a:prstGeom>
        </p:spPr>
      </p:pic>
    </p:spTree>
    <p:extLst>
      <p:ext uri="{BB962C8B-B14F-4D97-AF65-F5344CB8AC3E}">
        <p14:creationId xmlns:p14="http://schemas.microsoft.com/office/powerpoint/2010/main" val="31259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Прямоугольник 1"/>
          <p:cNvSpPr/>
          <p:nvPr/>
        </p:nvSpPr>
        <p:spPr>
          <a:xfrm>
            <a:off x="515291" y="197200"/>
            <a:ext cx="6096000" cy="496996"/>
          </a:xfrm>
          <a:prstGeom prst="rect">
            <a:avLst/>
          </a:prstGeom>
        </p:spPr>
        <p:txBody>
          <a:bodyPr>
            <a:spAutoFit/>
          </a:bodyPr>
          <a:lstStyle/>
          <a:p>
            <a:pPr>
              <a:lnSpc>
                <a:spcPct val="150000"/>
              </a:lnSpc>
            </a:pPr>
            <a:r>
              <a:rPr lang="ru-RU" sz="2000" b="1" cap="all" dirty="0">
                <a:solidFill>
                  <a:schemeClr val="accent6">
                    <a:lumMod val="50000"/>
                  </a:schemeClr>
                </a:solidFill>
                <a:latin typeface="Arial" panose="020B0604020202020204" pitchFamily="34" charset="0"/>
                <a:cs typeface="Arial" panose="020B0604020202020204" pitchFamily="34" charset="0"/>
              </a:rPr>
              <a:t>Пригородные зоны</a:t>
            </a:r>
          </a:p>
        </p:txBody>
      </p:sp>
      <p:sp>
        <p:nvSpPr>
          <p:cNvPr id="3" name="TextBox 2">
            <a:extLst>
              <a:ext uri="{FF2B5EF4-FFF2-40B4-BE49-F238E27FC236}">
                <a16:creationId xmlns:a16="http://schemas.microsoft.com/office/drawing/2014/main" id="{85FE57EB-011D-EA5D-1A04-9EF83F40F67C}"/>
              </a:ext>
            </a:extLst>
          </p:cNvPr>
          <p:cNvSpPr txBox="1"/>
          <p:nvPr/>
        </p:nvSpPr>
        <p:spPr>
          <a:xfrm>
            <a:off x="515291" y="861951"/>
            <a:ext cx="11344643" cy="878574"/>
          </a:xfrm>
          <a:prstGeom prst="rect">
            <a:avLst/>
          </a:prstGeom>
          <a:noFill/>
        </p:spPr>
        <p:txBody>
          <a:bodyPr wrap="square" rtlCol="0">
            <a:spAutoFit/>
          </a:bodyPr>
          <a:lstStyle/>
          <a:p>
            <a:pPr>
              <a:lnSpc>
                <a:spcPct val="150000"/>
              </a:lnSpc>
            </a:pPr>
            <a:r>
              <a:rPr lang="ru-RU" dirty="0">
                <a:latin typeface="Arial" panose="020B0604020202020204" pitchFamily="34" charset="0"/>
                <a:cs typeface="Arial" panose="020B0604020202020204" pitchFamily="34" charset="0"/>
              </a:rPr>
              <a:t>В состав земель пригородных зон могут включаться земли за пределами городской черты, составляющие с городом единую социальную, природную и хозяйственную территорию. </a:t>
            </a:r>
            <a:endParaRPr lang="ru-KZ" dirty="0"/>
          </a:p>
        </p:txBody>
      </p:sp>
      <p:sp>
        <p:nvSpPr>
          <p:cNvPr id="4" name="Прямоугольник 3"/>
          <p:cNvSpPr/>
          <p:nvPr/>
        </p:nvSpPr>
        <p:spPr>
          <a:xfrm>
            <a:off x="515291" y="2447636"/>
            <a:ext cx="6949199" cy="3000821"/>
          </a:xfrm>
          <a:prstGeom prst="rect">
            <a:avLst/>
          </a:prstGeom>
        </p:spPr>
        <p:txBody>
          <a:bodyPr wrap="square">
            <a:spAutoFit/>
          </a:bodyPr>
          <a:lstStyle/>
          <a:p>
            <a:pPr>
              <a:lnSpc>
                <a:spcPct val="150000"/>
              </a:lnSpc>
            </a:pPr>
            <a:r>
              <a:rPr lang="ru-RU" dirty="0">
                <a:latin typeface="Arial" pitchFamily="34" charset="0"/>
                <a:cs typeface="Arial" pitchFamily="34" charset="0"/>
              </a:rPr>
              <a:t>В пригородных зонах осуществляется зонирование территории с выделением зон интенсивного развития пригородного сельскохозяйственного производства, особого градостроительного регулирования, зеленых зон, занятых лесами, лесопарками и другими зелеными насаждениями, выполняющими защитные и санитарно-гигиенические функции, и являющихся местом отдыха населения.</a:t>
            </a:r>
          </a:p>
        </p:txBody>
      </p:sp>
      <p:pic>
        <p:nvPicPr>
          <p:cNvPr id="5" name="Рисунок 4"/>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31523" y="1907906"/>
            <a:ext cx="4264532" cy="4264532"/>
          </a:xfrm>
          <a:prstGeom prst="rect">
            <a:avLst/>
          </a:prstGeom>
        </p:spPr>
      </p:pic>
    </p:spTree>
    <p:extLst>
      <p:ext uri="{BB962C8B-B14F-4D97-AF65-F5344CB8AC3E}">
        <p14:creationId xmlns:p14="http://schemas.microsoft.com/office/powerpoint/2010/main" val="22746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629608" y="4711959"/>
            <a:ext cx="7604449" cy="17261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1999768" y="1892552"/>
            <a:ext cx="7887524" cy="26592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677977" y="447679"/>
            <a:ext cx="8117634" cy="12876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96639" y="419687"/>
            <a:ext cx="8008822" cy="1287532"/>
          </a:xfrm>
          <a:prstGeom prst="rect">
            <a:avLst/>
          </a:prstGeom>
        </p:spPr>
        <p:txBody>
          <a:bodyPr wrap="square">
            <a:spAutoFit/>
          </a:bodyPr>
          <a:lstStyle/>
          <a:p>
            <a:pPr marL="285750" lvl="0" indent="-285750" eaLnBrk="0" fontAlgn="base" hangingPunct="0">
              <a:lnSpc>
                <a:spcPct val="150000"/>
              </a:lnSpc>
              <a:spcBef>
                <a:spcPct val="0"/>
              </a:spcBef>
              <a:spcAft>
                <a:spcPct val="0"/>
              </a:spcAft>
              <a:buFont typeface="Arial" pitchFamily="34" charset="0"/>
              <a:buChar char="•"/>
            </a:pPr>
            <a:r>
              <a:rPr lang="ru-RU" dirty="0">
                <a:latin typeface="Arial" panose="020B0604020202020204" pitchFamily="34" charset="0"/>
                <a:cs typeface="Arial" panose="020B0604020202020204" pitchFamily="34" charset="0"/>
              </a:rPr>
              <a:t>Границы пригородных зон городов районного значения устанавливаются и изменяются местным представительным органом области по предложению местного исполнительного органа области. </a:t>
            </a:r>
          </a:p>
        </p:txBody>
      </p:sp>
      <p:sp>
        <p:nvSpPr>
          <p:cNvPr id="2" name="Прямоугольник 1"/>
          <p:cNvSpPr/>
          <p:nvPr/>
        </p:nvSpPr>
        <p:spPr>
          <a:xfrm>
            <a:off x="2049578" y="1955151"/>
            <a:ext cx="8008822" cy="2534027"/>
          </a:xfrm>
          <a:prstGeom prst="rect">
            <a:avLst/>
          </a:prstGeom>
        </p:spPr>
        <p:txBody>
          <a:bodyPr wrap="square">
            <a:spAutoFit/>
          </a:bodyPr>
          <a:lstStyle/>
          <a:p>
            <a:pPr marL="285750" indent="-285750">
              <a:lnSpc>
                <a:spcPct val="150000"/>
              </a:lnSpc>
              <a:buFont typeface="Arial" pitchFamily="34" charset="0"/>
              <a:buChar char="•"/>
            </a:pPr>
            <a:r>
              <a:rPr lang="ru-RU" dirty="0">
                <a:latin typeface="Arial" pitchFamily="34" charset="0"/>
                <a:cs typeface="Arial" pitchFamily="34" charset="0"/>
              </a:rPr>
              <a:t>Границы пригородных зон городов республиканского значения, столицы и городов областного значения устанавливаются и изменяются Правительством Республики Казахстан по совместным предложениям соответствующих местных представительных и исполнительных органов городов республиканского значения, столицы и областей.</a:t>
            </a:r>
          </a:p>
        </p:txBody>
      </p:sp>
      <p:sp>
        <p:nvSpPr>
          <p:cNvPr id="3" name="Прямоугольник 2"/>
          <p:cNvSpPr/>
          <p:nvPr/>
        </p:nvSpPr>
        <p:spPr>
          <a:xfrm>
            <a:off x="3701096" y="4609494"/>
            <a:ext cx="8008823" cy="1754326"/>
          </a:xfrm>
          <a:prstGeom prst="rect">
            <a:avLst/>
          </a:prstGeom>
        </p:spPr>
        <p:txBody>
          <a:bodyPr wrap="square">
            <a:spAutoFit/>
          </a:bodyPr>
          <a:lstStyle/>
          <a:p>
            <a:pPr marL="285750" indent="-285750">
              <a:lnSpc>
                <a:spcPct val="150000"/>
              </a:lnSpc>
              <a:buFont typeface="Arial" pitchFamily="34" charset="0"/>
              <a:buChar char="•"/>
            </a:pPr>
            <a:r>
              <a:rPr lang="ru-RU" dirty="0">
                <a:latin typeface="Arial" pitchFamily="34" charset="0"/>
                <a:cs typeface="Arial" pitchFamily="34" charset="0"/>
              </a:rPr>
              <a:t>Границы пригородных зон городов республиканского значения, столицы также согласовываются с соответствующими местными представительными и исполнительными органами областей, территории которых включены в пригородную зону. </a:t>
            </a:r>
          </a:p>
        </p:txBody>
      </p:sp>
    </p:spTree>
    <p:extLst>
      <p:ext uri="{BB962C8B-B14F-4D97-AF65-F5344CB8AC3E}">
        <p14:creationId xmlns:p14="http://schemas.microsoft.com/office/powerpoint/2010/main" val="1460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6" name="Прямоугольник 5"/>
          <p:cNvSpPr/>
          <p:nvPr/>
        </p:nvSpPr>
        <p:spPr>
          <a:xfrm>
            <a:off x="668646" y="3692551"/>
            <a:ext cx="10649387" cy="2118529"/>
          </a:xfrm>
          <a:prstGeom prst="rect">
            <a:avLst/>
          </a:prstGeom>
        </p:spPr>
        <p:txBody>
          <a:bodyPr wrap="square">
            <a:spAutoFit/>
          </a:bodyPr>
          <a:lstStyle/>
          <a:p>
            <a:pPr marL="285750" lvl="0" indent="-285750" eaLnBrk="0" fontAlgn="base" hangingPunct="0">
              <a:lnSpc>
                <a:spcPct val="150000"/>
              </a:lnSpc>
              <a:spcBef>
                <a:spcPct val="0"/>
              </a:spcBef>
              <a:spcAft>
                <a:spcPct val="0"/>
              </a:spcAft>
              <a:buFont typeface="Arial" pitchFamily="34" charset="0"/>
              <a:buChar char="•"/>
            </a:pPr>
            <a:r>
              <a:rPr lang="ru-RU" dirty="0">
                <a:latin typeface="Arial" panose="020B0604020202020204" pitchFamily="34" charset="0"/>
                <a:cs typeface="Arial" panose="020B0604020202020204" pitchFamily="34" charset="0"/>
              </a:rPr>
              <a:t>Порядок и режим использования земель, включенных в пригородную зону города Астаны и городов республиканского значения, определяются Правительством Республики Казахстан по совместным предложениям представительных и исполнительных органов указанных городов, согласованным с соответствующими областными представительными и исполнительными органами, территории которых включены в пригородную зону. </a:t>
            </a:r>
          </a:p>
        </p:txBody>
      </p:sp>
      <p:pic>
        <p:nvPicPr>
          <p:cNvPr id="3" name="Рисунок 2"/>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84029" y="646837"/>
            <a:ext cx="3313922" cy="2847391"/>
          </a:xfrm>
          <a:prstGeom prst="rect">
            <a:avLst/>
          </a:prstGeom>
        </p:spPr>
      </p:pic>
      <p:sp>
        <p:nvSpPr>
          <p:cNvPr id="4" name="Прямоугольник 3"/>
          <p:cNvSpPr/>
          <p:nvPr/>
        </p:nvSpPr>
        <p:spPr>
          <a:xfrm>
            <a:off x="668646" y="646837"/>
            <a:ext cx="7243665" cy="2585323"/>
          </a:xfrm>
          <a:prstGeom prst="rect">
            <a:avLst/>
          </a:prstGeom>
        </p:spPr>
        <p:txBody>
          <a:bodyPr wrap="square">
            <a:spAutoFit/>
          </a:bodyPr>
          <a:lstStyle/>
          <a:p>
            <a:pPr marL="285750" indent="-285750">
              <a:lnSpc>
                <a:spcPct val="150000"/>
              </a:lnSpc>
              <a:buFont typeface="Arial" pitchFamily="34" charset="0"/>
              <a:buChar char="•"/>
            </a:pPr>
            <a:r>
              <a:rPr lang="ru-RU" dirty="0">
                <a:latin typeface="Arial" pitchFamily="34" charset="0"/>
                <a:cs typeface="Arial" pitchFamily="34" charset="0"/>
              </a:rPr>
              <a:t>Включение земель в пригородную зону не влечет за собой прекращения права собственности и права землепользования этими землями.</a:t>
            </a:r>
          </a:p>
          <a:p>
            <a:pPr marL="285750" indent="-285750">
              <a:lnSpc>
                <a:spcPct val="150000"/>
              </a:lnSpc>
              <a:buFont typeface="Arial" pitchFamily="34" charset="0"/>
              <a:buChar char="•"/>
            </a:pPr>
            <a:r>
              <a:rPr lang="ru-RU" dirty="0">
                <a:latin typeface="Arial" pitchFamily="34" charset="0"/>
                <a:cs typeface="Arial" pitchFamily="34" charset="0"/>
              </a:rPr>
              <a:t>Порядок и режим использования земель, включенных в пригородную зону, определяются органом, установившим пригородную зону. </a:t>
            </a:r>
          </a:p>
        </p:txBody>
      </p:sp>
    </p:spTree>
    <p:extLst>
      <p:ext uri="{BB962C8B-B14F-4D97-AF65-F5344CB8AC3E}">
        <p14:creationId xmlns:p14="http://schemas.microsoft.com/office/powerpoint/2010/main" val="1283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Прямоугольник 1"/>
          <p:cNvSpPr/>
          <p:nvPr/>
        </p:nvSpPr>
        <p:spPr>
          <a:xfrm>
            <a:off x="844120" y="1415374"/>
            <a:ext cx="6041871" cy="4662815"/>
          </a:xfrm>
          <a:prstGeom prst="rect">
            <a:avLst/>
          </a:prstGeom>
        </p:spPr>
        <p:txBody>
          <a:bodyPr wrap="square">
            <a:spAutoFit/>
          </a:bodyPr>
          <a:lstStyle/>
          <a:p>
            <a:pPr marL="285750" indent="-285750">
              <a:lnSpc>
                <a:spcPct val="150000"/>
              </a:lnSpc>
              <a:buFont typeface="Arial" pitchFamily="34" charset="0"/>
              <a:buChar char="•"/>
            </a:pPr>
            <a:r>
              <a:rPr lang="ru-RU" dirty="0">
                <a:latin typeface="Arial" panose="020B0604020202020204" pitchFamily="34" charset="0"/>
                <a:cs typeface="Arial" panose="020B0604020202020204" pitchFamily="34" charset="0"/>
              </a:rPr>
              <a:t>Доля городского населения в мире по отношению к сельскому растёт из года в год - за последние 100 лет она возросла с 13 до 55%. </a:t>
            </a:r>
          </a:p>
          <a:p>
            <a:pPr marL="285750" indent="-285750">
              <a:lnSpc>
                <a:spcPct val="150000"/>
              </a:lnSpc>
              <a:buFont typeface="Arial" pitchFamily="34" charset="0"/>
              <a:buChar char="•"/>
            </a:pPr>
            <a:r>
              <a:rPr lang="ru-RU" dirty="0">
                <a:latin typeface="Arial" panose="020B0604020202020204" pitchFamily="34" charset="0"/>
                <a:cs typeface="Arial" panose="020B0604020202020204" pitchFamily="34" charset="0"/>
              </a:rPr>
              <a:t>Таким образом, можно заявить, что </a:t>
            </a:r>
            <a:r>
              <a:rPr lang="ru-RU" dirty="0" err="1">
                <a:latin typeface="Arial" panose="020B0604020202020204" pitchFamily="34" charset="0"/>
                <a:cs typeface="Arial" panose="020B0604020202020204" pitchFamily="34" charset="0"/>
              </a:rPr>
              <a:t>бОльшая</a:t>
            </a:r>
            <a:r>
              <a:rPr lang="ru-RU" dirty="0">
                <a:latin typeface="Arial" panose="020B0604020202020204" pitchFamily="34" charset="0"/>
                <a:cs typeface="Arial" panose="020B0604020202020204" pitchFamily="34" charset="0"/>
              </a:rPr>
              <a:t> часть населения Земли живет в городах. </a:t>
            </a:r>
          </a:p>
          <a:p>
            <a:pPr marL="285750" indent="-285750">
              <a:lnSpc>
                <a:spcPct val="150000"/>
              </a:lnSpc>
              <a:buFont typeface="Arial" pitchFamily="34" charset="0"/>
              <a:buChar char="•"/>
            </a:pPr>
            <a:r>
              <a:rPr lang="ru-RU" dirty="0">
                <a:latin typeface="Arial" panose="020B0604020202020204" pitchFamily="34" charset="0"/>
                <a:cs typeface="Arial" panose="020B0604020202020204" pitchFamily="34" charset="0"/>
              </a:rPr>
              <a:t>Сегодня города являются центрами интеллектуальной деятельности, торговли, культуры, науки, производительного труда и социального развития. </a:t>
            </a:r>
          </a:p>
          <a:p>
            <a:pPr marL="285750" indent="-285750">
              <a:lnSpc>
                <a:spcPct val="150000"/>
              </a:lnSpc>
              <a:buFont typeface="Arial" pitchFamily="34" charset="0"/>
              <a:buChar char="•"/>
            </a:pPr>
            <a:r>
              <a:rPr lang="ru-RU" dirty="0">
                <a:latin typeface="Arial" panose="020B0604020202020204" pitchFamily="34" charset="0"/>
                <a:cs typeface="Arial" panose="020B0604020202020204" pitchFamily="34" charset="0"/>
              </a:rPr>
              <a:t>Именно в городах происходит экономическая и социальная эволюция человека.</a:t>
            </a:r>
            <a:r>
              <a:rPr lang="kk-KZ" dirty="0">
                <a:latin typeface="Arial" panose="020B0604020202020204" pitchFamily="34" charset="0"/>
                <a:cs typeface="Arial" panose="020B0604020202020204" pitchFamily="34" charset="0"/>
              </a:rPr>
              <a:t> </a:t>
            </a:r>
            <a:endParaRPr lang="ru-KZ"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36DEA5FE-110B-4375-80C3-CBE95DE90B27}"/>
              </a:ext>
            </a:extLst>
          </p:cNvPr>
          <p:cNvSpPr/>
          <p:nvPr/>
        </p:nvSpPr>
        <p:spPr>
          <a:xfrm>
            <a:off x="844119" y="609429"/>
            <a:ext cx="10942797" cy="553998"/>
          </a:xfrm>
          <a:prstGeom prst="rect">
            <a:avLst/>
          </a:prstGeom>
        </p:spPr>
        <p:txBody>
          <a:bodyPr wrap="square">
            <a:spAutoFit/>
          </a:bodyPr>
          <a:lstStyle/>
          <a:p>
            <a:pPr>
              <a:lnSpc>
                <a:spcPct val="150000"/>
              </a:lnSpc>
            </a:pPr>
            <a:r>
              <a:rPr lang="ru-RU" sz="2000" b="1" cap="all" dirty="0">
                <a:solidFill>
                  <a:schemeClr val="accent6">
                    <a:lumMod val="50000"/>
                  </a:schemeClr>
                </a:solidFill>
                <a:latin typeface="Arial" panose="020B0604020202020204" pitchFamily="34" charset="0"/>
                <a:cs typeface="Arial" panose="020B0604020202020204" pitchFamily="34" charset="0"/>
              </a:rPr>
              <a:t>ЦУР 11: Устойчивые города и населенные пункты</a:t>
            </a:r>
            <a:endParaRPr lang="ru-RU" sz="2000" b="1" dirty="0">
              <a:solidFill>
                <a:schemeClr val="accent6">
                  <a:lumMod val="50000"/>
                </a:schemeClr>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658" y="1415374"/>
            <a:ext cx="4695258" cy="2894186"/>
          </a:xfrm>
          <a:prstGeom prst="rect">
            <a:avLst/>
          </a:prstGeom>
        </p:spPr>
      </p:pic>
    </p:spTree>
    <p:extLst>
      <p:ext uri="{BB962C8B-B14F-4D97-AF65-F5344CB8AC3E}">
        <p14:creationId xmlns:p14="http://schemas.microsoft.com/office/powerpoint/2010/main" val="8101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DB4A4E5-E634-4C47-8656-48192A0248F8}"/>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3614258" y="236141"/>
            <a:ext cx="3473629" cy="635033"/>
          </a:xfrm>
          <a:prstGeom prst="rect">
            <a:avLst/>
          </a:prstGeom>
        </p:spPr>
      </p:pic>
      <p:sp>
        <p:nvSpPr>
          <p:cNvPr id="4" name="Прямоугольник 3">
            <a:extLst>
              <a:ext uri="{FF2B5EF4-FFF2-40B4-BE49-F238E27FC236}">
                <a16:creationId xmlns:a16="http://schemas.microsoft.com/office/drawing/2014/main" id="{86971163-F88C-4D71-9DBD-F5A1D04DECBA}"/>
              </a:ext>
            </a:extLst>
          </p:cNvPr>
          <p:cNvSpPr/>
          <p:nvPr/>
        </p:nvSpPr>
        <p:spPr>
          <a:xfrm>
            <a:off x="715009" y="1037368"/>
            <a:ext cx="10640346" cy="3416320"/>
          </a:xfrm>
          <a:prstGeom prst="rect">
            <a:avLst/>
          </a:prstGeom>
        </p:spPr>
        <p:txBody>
          <a:bodyPr wrap="square">
            <a:spAutoFit/>
          </a:bodyPr>
          <a:lstStyle/>
          <a:p>
            <a:pPr>
              <a:lnSpc>
                <a:spcPct val="150000"/>
              </a:lnSpc>
            </a:pPr>
            <a:r>
              <a:rPr lang="ru-RU" dirty="0">
                <a:latin typeface="Arial" panose="020B0604020202020204" pitchFamily="34" charset="0"/>
                <a:cs typeface="Arial" panose="020B0604020202020204" pitchFamily="34" charset="0"/>
              </a:rPr>
              <a:t>Однако при все большей урбанизации планеты возникает ряд проблем, к которым относятся перенаселённость, социальное неравенство, нищета, нехватка адекватного жилья, деградация инфраструктуры, а также нерациональное расходование энергоресурсов и скопление бытовых отходов. Планирование развития городов непосредственно влияет на качество жизни людей. Как следствие неэффективно спланированной урбанизации - огромные трущобы, запутанные улицы, увеличивающиеся выбросы парниковых газов и расползающиеся вширь пригороды, которые можно увидеть во всем мире. Поскольку жизнь города подчиняется единому механизму, в конечном счете все эти проблемы затронут каждого человека.</a:t>
            </a:r>
            <a:endParaRPr lang="ru-KZ"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45829" y="3961249"/>
            <a:ext cx="2612569" cy="2681378"/>
          </a:xfrm>
          <a:prstGeom prst="rect">
            <a:avLst/>
          </a:prstGeom>
        </p:spPr>
      </p:pic>
      <p:pic>
        <p:nvPicPr>
          <p:cNvPr id="7" name="Рисунок 6"/>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18306" y="4481399"/>
            <a:ext cx="2455505" cy="2455505"/>
          </a:xfrm>
          <a:prstGeom prst="rect">
            <a:avLst/>
          </a:prstGeom>
        </p:spPr>
      </p:pic>
    </p:spTree>
    <p:extLst>
      <p:ext uri="{BB962C8B-B14F-4D97-AF65-F5344CB8AC3E}">
        <p14:creationId xmlns:p14="http://schemas.microsoft.com/office/powerpoint/2010/main" val="98806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Прямоугольник 1"/>
          <p:cNvSpPr/>
          <p:nvPr/>
        </p:nvSpPr>
        <p:spPr>
          <a:xfrm>
            <a:off x="851193" y="635739"/>
            <a:ext cx="6096000" cy="496996"/>
          </a:xfrm>
          <a:prstGeom prst="rect">
            <a:avLst/>
          </a:prstGeom>
        </p:spPr>
        <p:txBody>
          <a:bodyPr>
            <a:spAutoFit/>
          </a:bodyPr>
          <a:lstStyle/>
          <a:p>
            <a:pPr>
              <a:lnSpc>
                <a:spcPct val="150000"/>
              </a:lnSpc>
            </a:pPr>
            <a:r>
              <a:rPr lang="ru-RU" sz="2000" b="1" cap="all" dirty="0">
                <a:solidFill>
                  <a:schemeClr val="accent6">
                    <a:lumMod val="50000"/>
                  </a:schemeClr>
                </a:solidFill>
                <a:latin typeface="Arial" panose="020B0604020202020204" pitchFamily="34" charset="0"/>
                <a:cs typeface="Arial" panose="020B0604020202020204" pitchFamily="34" charset="0"/>
              </a:rPr>
              <a:t>Задачи и индикаторы:</a:t>
            </a:r>
          </a:p>
        </p:txBody>
      </p:sp>
      <p:sp>
        <p:nvSpPr>
          <p:cNvPr id="3" name="TextBox 2">
            <a:extLst>
              <a:ext uri="{FF2B5EF4-FFF2-40B4-BE49-F238E27FC236}">
                <a16:creationId xmlns:a16="http://schemas.microsoft.com/office/drawing/2014/main" id="{85FE57EB-011D-EA5D-1A04-9EF83F40F67C}"/>
              </a:ext>
            </a:extLst>
          </p:cNvPr>
          <p:cNvSpPr txBox="1"/>
          <p:nvPr/>
        </p:nvSpPr>
        <p:spPr>
          <a:xfrm>
            <a:off x="851192" y="1384465"/>
            <a:ext cx="11008015" cy="4247317"/>
          </a:xfrm>
          <a:prstGeom prst="rect">
            <a:avLst/>
          </a:prstGeom>
          <a:noFill/>
        </p:spPr>
        <p:txBody>
          <a:bodyPr wrap="square" rtlCol="0">
            <a:spAutoFit/>
          </a:bodyPr>
          <a:lstStyle/>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Доступ к безопасному и недорогому жилью</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Недорогие и экологически устойчивые транспортные системы</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Открытая для всех и экологически устойчивая урбанизация</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Сохранение всемирного культурного и природного наследия</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Сократить ущерб от природных бедствий</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Уменьшить негативное экологическое воздействие городов</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Обеспечить доступ к безопасным и открытым для всех зеленым зонам и общественным местам</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Повышение качества планирования национального и регионального развития</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Осуществлять комплексный подход в городах и населенных пунктах</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Содействие наименее развитым странам в строительстве устойчивых и прочных зданий</a:t>
            </a:r>
            <a:endParaRPr lang="ru-KZ" dirty="0"/>
          </a:p>
        </p:txBody>
      </p:sp>
      <p:pic>
        <p:nvPicPr>
          <p:cNvPr id="4" name="Рисунок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6841" y="542433"/>
            <a:ext cx="2853612" cy="2853612"/>
          </a:xfrm>
          <a:prstGeom prst="rect">
            <a:avLst/>
          </a:prstGeom>
        </p:spPr>
      </p:pic>
    </p:spTree>
    <p:extLst>
      <p:ext uri="{BB962C8B-B14F-4D97-AF65-F5344CB8AC3E}">
        <p14:creationId xmlns:p14="http://schemas.microsoft.com/office/powerpoint/2010/main" val="29977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TextBox 1"/>
          <p:cNvSpPr txBox="1"/>
          <p:nvPr/>
        </p:nvSpPr>
        <p:spPr>
          <a:xfrm>
            <a:off x="320202" y="1579547"/>
            <a:ext cx="3676316" cy="400110"/>
          </a:xfrm>
          <a:prstGeom prst="rect">
            <a:avLst/>
          </a:prstGeom>
          <a:noFill/>
        </p:spPr>
        <p:txBody>
          <a:bodyPr wrap="square" rtlCol="0">
            <a:spAutoFit/>
          </a:bodyPr>
          <a:lstStyle/>
          <a:p>
            <a:r>
              <a:rPr lang="kk-KZ" sz="2000" b="1" dirty="0">
                <a:solidFill>
                  <a:schemeClr val="accent6">
                    <a:lumMod val="50000"/>
                  </a:schemeClr>
                </a:solidFill>
                <a:latin typeface="Arial" panose="020B0604020202020204" pitchFamily="34" charset="0"/>
                <a:cs typeface="Arial" panose="020B0604020202020204" pitchFamily="34" charset="0"/>
              </a:rPr>
              <a:t>ЗАКЛЮЧЕНИЕ</a:t>
            </a:r>
            <a:endParaRPr lang="ru-RU" sz="2000" b="1" dirty="0">
              <a:solidFill>
                <a:schemeClr val="accent6">
                  <a:lumMod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8360BC8-9DF9-CEE3-6EF4-6B1919858F8C}"/>
              </a:ext>
            </a:extLst>
          </p:cNvPr>
          <p:cNvSpPr txBox="1"/>
          <p:nvPr/>
        </p:nvSpPr>
        <p:spPr>
          <a:xfrm>
            <a:off x="320201" y="2097957"/>
            <a:ext cx="10913856" cy="4247317"/>
          </a:xfrm>
          <a:prstGeom prst="rect">
            <a:avLst/>
          </a:prstGeom>
          <a:noFill/>
        </p:spPr>
        <p:txBody>
          <a:bodyPr wrap="square">
            <a:spAutoFit/>
          </a:bodyPr>
          <a:lstStyle/>
          <a:p>
            <a:pPr marL="266700" indent="-266700" fontAlgn="base">
              <a:lnSpc>
                <a:spcPct val="150000"/>
              </a:lnSpc>
              <a:buFontTx/>
              <a:buAutoNum type="arabicPeriod"/>
            </a:pPr>
            <a:r>
              <a:rPr lang="ru-RU" dirty="0">
                <a:latin typeface="Arial" panose="020B0604020202020204" pitchFamily="34" charset="0"/>
                <a:cs typeface="Arial" panose="020B0604020202020204" pitchFamily="34" charset="0"/>
              </a:rPr>
              <a:t>Установление и изменение границ населенных пунктов производятся на основе утвержденной в установленном порядке градостроительной документации по совместному представлению соответствующих органов землеустройства, архитектуры и градостроительства. </a:t>
            </a:r>
          </a:p>
          <a:p>
            <a:pPr marL="266700" indent="-266700" fontAlgn="base">
              <a:lnSpc>
                <a:spcPct val="150000"/>
              </a:lnSpc>
              <a:buFontTx/>
              <a:buAutoNum type="arabicPeriod"/>
            </a:pPr>
            <a:r>
              <a:rPr lang="ru-RU" dirty="0">
                <a:latin typeface="Arial" panose="020B0604020202020204" pitchFamily="34" charset="0"/>
                <a:cs typeface="Arial" panose="020B0604020202020204" pitchFamily="34" charset="0"/>
              </a:rPr>
              <a:t>Все земли городов, поселков, сельских населенных пунктов используются в соответствии с их генеральными планами, проектами планировки и застройки и проектами земельно-хозяйственного устройства территории.</a:t>
            </a:r>
          </a:p>
          <a:p>
            <a:pPr marL="266700" indent="-266700" fontAlgn="base">
              <a:lnSpc>
                <a:spcPct val="150000"/>
              </a:lnSpc>
              <a:buFontTx/>
              <a:buAutoNum type="arabicPeriod"/>
            </a:pPr>
            <a:r>
              <a:rPr lang="ru-RU" dirty="0">
                <a:latin typeface="Arial" panose="020B0604020202020204" pitchFamily="34" charset="0"/>
                <a:cs typeface="Arial" panose="020B0604020202020204" pitchFamily="34" charset="0"/>
              </a:rPr>
              <a:t>В состав земель пригородных зон могут включаться земли за пределами городской черты, составляющие с городом единую социальную, природную и хозяйственную территорию. </a:t>
            </a:r>
          </a:p>
          <a:p>
            <a:pPr marL="266700" indent="-266700" fontAlgn="base">
              <a:lnSpc>
                <a:spcPct val="150000"/>
              </a:lnSpc>
              <a:buFontTx/>
              <a:buAutoNum type="arabicPeriod"/>
            </a:pPr>
            <a:r>
              <a:rPr lang="ru-RU" dirty="0" err="1">
                <a:latin typeface="Arial" panose="020B0604020202020204" pitchFamily="34" charset="0"/>
                <a:cs typeface="Arial" panose="020B0604020202020204" pitchFamily="34" charset="0"/>
              </a:rPr>
              <a:t>БОльшая</a:t>
            </a:r>
            <a:r>
              <a:rPr lang="ru-RU" dirty="0">
                <a:latin typeface="Arial" panose="020B0604020202020204" pitchFamily="34" charset="0"/>
                <a:cs typeface="Arial" panose="020B0604020202020204" pitchFamily="34" charset="0"/>
              </a:rPr>
              <a:t> часть населения Земли живет в городах, и именно в городах происходит экономическая и социальная эволюция человека. 	</a:t>
            </a:r>
            <a:endParaRPr lang="ru-RU" b="0" i="0" strike="noStrike" dirty="0">
              <a:effectLst/>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5ADCE5A-CD17-443B-8E7A-2DEC635693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73" y="77934"/>
            <a:ext cx="1510984" cy="1420325"/>
          </a:xfrm>
          <a:prstGeom prst="rect">
            <a:avLst/>
          </a:prstGeom>
        </p:spPr>
      </p:pic>
    </p:spTree>
    <p:extLst>
      <p:ext uri="{BB962C8B-B14F-4D97-AF65-F5344CB8AC3E}">
        <p14:creationId xmlns:p14="http://schemas.microsoft.com/office/powerpoint/2010/main" val="13815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4" name="Прямоугольник 3"/>
          <p:cNvSpPr/>
          <p:nvPr/>
        </p:nvSpPr>
        <p:spPr>
          <a:xfrm>
            <a:off x="3717692" y="2488005"/>
            <a:ext cx="5238199" cy="1881990"/>
          </a:xfrm>
          <a:prstGeom prst="rect">
            <a:avLst/>
          </a:prstGeom>
        </p:spPr>
        <p:txBody>
          <a:bodyPr wrap="square">
            <a:spAutoFit/>
          </a:bodyPr>
          <a:lstStyle/>
          <a:p>
            <a:pPr algn="ctr">
              <a:lnSpc>
                <a:spcPct val="150000"/>
              </a:lnSpc>
            </a:pPr>
            <a:r>
              <a:rPr lang="ru-RU" sz="2000" b="1" dirty="0">
                <a:latin typeface="Arial" panose="020B0604020202020204" pitchFamily="34" charset="0"/>
                <a:cs typeface="Arial" panose="020B0604020202020204" pitchFamily="34" charset="0"/>
              </a:rPr>
              <a:t>Дисциплина Земельное право </a:t>
            </a:r>
          </a:p>
          <a:p>
            <a:pPr algn="ctr">
              <a:lnSpc>
                <a:spcPct val="150000"/>
              </a:lnSpc>
            </a:pPr>
            <a:r>
              <a:rPr lang="ru-RU" sz="2000" b="1" dirty="0">
                <a:solidFill>
                  <a:schemeClr val="accent6">
                    <a:lumMod val="50000"/>
                  </a:schemeClr>
                </a:solidFill>
                <a:latin typeface="Arial" panose="020B0604020202020204" pitchFamily="34" charset="0"/>
                <a:cs typeface="Arial" panose="020B0604020202020204" pitchFamily="34" charset="0"/>
              </a:rPr>
              <a:t> Лекция №10.</a:t>
            </a:r>
            <a:endParaRPr lang="en-US" sz="2000" b="1" dirty="0">
              <a:solidFill>
                <a:schemeClr val="accent6">
                  <a:lumMod val="50000"/>
                </a:schemeClr>
              </a:solidFill>
              <a:latin typeface="Arial" panose="020B0604020202020204" pitchFamily="34" charset="0"/>
              <a:cs typeface="Arial" panose="020B0604020202020204" pitchFamily="34" charset="0"/>
            </a:endParaRPr>
          </a:p>
          <a:p>
            <a:pPr algn="ctr">
              <a:lnSpc>
                <a:spcPct val="150000"/>
              </a:lnSpc>
            </a:pPr>
            <a:r>
              <a:rPr lang="ru-RU" sz="2000" b="1" dirty="0">
                <a:latin typeface="Arial" panose="020B0604020202020204" pitchFamily="34" charset="0"/>
                <a:cs typeface="Arial" panose="020B0604020202020204" pitchFamily="34" charset="0"/>
              </a:rPr>
              <a:t>Правовой режим земель населенных пунктов</a:t>
            </a:r>
          </a:p>
        </p:txBody>
      </p:sp>
      <p:sp>
        <p:nvSpPr>
          <p:cNvPr id="5" name="Прямоугольник 4"/>
          <p:cNvSpPr/>
          <p:nvPr/>
        </p:nvSpPr>
        <p:spPr>
          <a:xfrm>
            <a:off x="623104" y="1587047"/>
            <a:ext cx="6189176" cy="496996"/>
          </a:xfrm>
          <a:prstGeom prst="rect">
            <a:avLst/>
          </a:prstGeom>
        </p:spPr>
        <p:txBody>
          <a:bodyPr wrap="square">
            <a:spAutoFit/>
          </a:bodyPr>
          <a:lstStyle/>
          <a:p>
            <a:pPr>
              <a:lnSpc>
                <a:spcPct val="150000"/>
              </a:lnSpc>
            </a:pPr>
            <a:r>
              <a:rPr lang="ru-RU" sz="2000" b="1" dirty="0">
                <a:solidFill>
                  <a:schemeClr val="accent6">
                    <a:lumMod val="50000"/>
                  </a:schemeClr>
                </a:solidFill>
                <a:latin typeface="Arial" pitchFamily="34" charset="0"/>
                <a:cs typeface="Arial" pitchFamily="34" charset="0"/>
              </a:rPr>
              <a:t>МОДУЛЬ 3.</a:t>
            </a:r>
          </a:p>
        </p:txBody>
      </p:sp>
      <p:sp>
        <p:nvSpPr>
          <p:cNvPr id="2" name="Прямоугольник 1">
            <a:extLst>
              <a:ext uri="{FF2B5EF4-FFF2-40B4-BE49-F238E27FC236}">
                <a16:creationId xmlns:a16="http://schemas.microsoft.com/office/drawing/2014/main" id="{185E7E82-BF6D-471D-94ED-A9BF5D7649C0}"/>
              </a:ext>
            </a:extLst>
          </p:cNvPr>
          <p:cNvSpPr/>
          <p:nvPr/>
        </p:nvSpPr>
        <p:spPr>
          <a:xfrm>
            <a:off x="623104" y="5270953"/>
            <a:ext cx="6096000" cy="878574"/>
          </a:xfrm>
          <a:prstGeom prst="rect">
            <a:avLst/>
          </a:prstGeom>
        </p:spPr>
        <p:txBody>
          <a:bodyPr>
            <a:spAutoFit/>
          </a:bodyPr>
          <a:lstStyle/>
          <a:p>
            <a:pPr>
              <a:lnSpc>
                <a:spcPct val="150000"/>
              </a:lnSpc>
            </a:pPr>
            <a:r>
              <a:rPr lang="ru-RU" dirty="0">
                <a:latin typeface="Arial" panose="020B0604020202020204" pitchFamily="34" charset="0"/>
                <a:cs typeface="Arial" panose="020B0604020202020204" pitchFamily="34" charset="0"/>
              </a:rPr>
              <a:t>Лектор: доктор </a:t>
            </a:r>
            <a:r>
              <a:rPr lang="en-US" dirty="0">
                <a:latin typeface="Arial" panose="020B0604020202020204" pitchFamily="34" charset="0"/>
                <a:cs typeface="Arial" panose="020B0604020202020204" pitchFamily="34" charset="0"/>
              </a:rPr>
              <a:t>PhD</a:t>
            </a:r>
            <a:r>
              <a:rPr lang="ru-RU" dirty="0">
                <a:latin typeface="Arial" panose="020B0604020202020204" pitchFamily="34" charset="0"/>
                <a:cs typeface="Arial" panose="020B0604020202020204" pitchFamily="34" charset="0"/>
              </a:rPr>
              <a:t>, старший преподаватель   </a:t>
            </a:r>
          </a:p>
          <a:p>
            <a:pPr>
              <a:lnSpc>
                <a:spcPct val="150000"/>
              </a:lnSpc>
            </a:pPr>
            <a:r>
              <a:rPr lang="ru-RU" dirty="0">
                <a:latin typeface="Arial" panose="020B0604020202020204" pitchFamily="34" charset="0"/>
                <a:cs typeface="Arial" panose="020B0604020202020204" pitchFamily="34" charset="0"/>
              </a:rPr>
              <a:t>                            </a:t>
            </a:r>
            <a:r>
              <a:rPr lang="kk-KZ" dirty="0">
                <a:latin typeface="Arial" panose="020B0604020202020204" pitchFamily="34" charset="0"/>
                <a:cs typeface="Arial" panose="020B0604020202020204" pitchFamily="34" charset="0"/>
              </a:rPr>
              <a:t>Ережепкызы Роза</a:t>
            </a:r>
            <a:endParaRPr lang="ru-KZ" dirty="0"/>
          </a:p>
        </p:txBody>
      </p:sp>
    </p:spTree>
    <p:extLst>
      <p:ext uri="{BB962C8B-B14F-4D97-AF65-F5344CB8AC3E}">
        <p14:creationId xmlns:p14="http://schemas.microsoft.com/office/powerpoint/2010/main" val="21195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1F03F-F58F-4C06-9F22-5B4B7054E86C}"/>
              </a:ext>
            </a:extLst>
          </p:cNvPr>
          <p:cNvSpPr txBox="1"/>
          <p:nvPr/>
        </p:nvSpPr>
        <p:spPr>
          <a:xfrm>
            <a:off x="489842" y="776630"/>
            <a:ext cx="7204920" cy="553998"/>
          </a:xfrm>
          <a:prstGeom prst="rect">
            <a:avLst/>
          </a:prstGeom>
          <a:noFill/>
        </p:spPr>
        <p:txBody>
          <a:bodyPr wrap="square" rtlCol="0" anchor="ctr" anchorCtr="0">
            <a:spAutoFit/>
          </a:bodyPr>
          <a:lstStyle>
            <a:defPPr>
              <a:defRPr lang="ko-KR"/>
            </a:defPPr>
            <a:lvl1pPr>
              <a:defRPr sz="4000" b="1">
                <a:latin typeface="+mj-lt"/>
                <a:cs typeface="Arial" panose="020B0604020202020204" pitchFamily="34" charset="0"/>
              </a:defRPr>
            </a:lvl1pPr>
          </a:lstStyle>
          <a:p>
            <a:pPr>
              <a:lnSpc>
                <a:spcPct val="150000"/>
              </a:lnSpc>
            </a:pPr>
            <a:r>
              <a:rPr lang="ru-RU" sz="2000" dirty="0">
                <a:solidFill>
                  <a:schemeClr val="accent6">
                    <a:lumMod val="50000"/>
                  </a:schemeClr>
                </a:solidFill>
                <a:latin typeface="Arial" panose="020B0604020202020204" pitchFamily="34" charset="0"/>
              </a:rPr>
              <a:t>СПИСОК ИСПОЛЬЗОВАННЫХ</a:t>
            </a:r>
            <a:r>
              <a:rPr lang="en-US" sz="2000" dirty="0">
                <a:solidFill>
                  <a:schemeClr val="accent6">
                    <a:lumMod val="50000"/>
                  </a:schemeClr>
                </a:solidFill>
                <a:latin typeface="Arial" panose="020B0604020202020204" pitchFamily="34" charset="0"/>
              </a:rPr>
              <a:t> </a:t>
            </a:r>
            <a:r>
              <a:rPr lang="ru-RU" sz="2000" dirty="0">
                <a:solidFill>
                  <a:schemeClr val="accent6">
                    <a:lumMod val="50000"/>
                  </a:schemeClr>
                </a:solidFill>
                <a:latin typeface="Arial" panose="020B0604020202020204" pitchFamily="34" charset="0"/>
              </a:rPr>
              <a:t>ИСТОЧНИКОВ</a:t>
            </a:r>
            <a:endParaRPr lang="en-US" altLang="ko-KR" sz="7200" b="0" dirty="0">
              <a:solidFill>
                <a:schemeClr val="accent6">
                  <a:lumMod val="50000"/>
                </a:schemeClr>
              </a:solidFill>
            </a:endParaRPr>
          </a:p>
        </p:txBody>
      </p:sp>
      <p:sp>
        <p:nvSpPr>
          <p:cNvPr id="5" name="TextBox 4">
            <a:extLst>
              <a:ext uri="{FF2B5EF4-FFF2-40B4-BE49-F238E27FC236}">
                <a16:creationId xmlns:a16="http://schemas.microsoft.com/office/drawing/2014/main" id="{09DFE9F8-F9A8-1D23-AD27-F1E9E76218D4}"/>
              </a:ext>
            </a:extLst>
          </p:cNvPr>
          <p:cNvSpPr txBox="1"/>
          <p:nvPr/>
        </p:nvSpPr>
        <p:spPr>
          <a:xfrm>
            <a:off x="424528" y="1600289"/>
            <a:ext cx="10935804" cy="4247317"/>
          </a:xfrm>
          <a:prstGeom prst="rect">
            <a:avLst/>
          </a:prstGeom>
          <a:noFill/>
        </p:spPr>
        <p:txBody>
          <a:bodyPr wrap="square">
            <a:spAutoFit/>
          </a:bodyPr>
          <a:lstStyle/>
          <a:p>
            <a:pPr marL="342900" indent="-342900">
              <a:lnSpc>
                <a:spcPct val="150000"/>
              </a:lnSpc>
              <a:buFont typeface="+mj-lt"/>
              <a:buAutoNum type="arabicPeriod"/>
            </a:pPr>
            <a:r>
              <a:rPr lang="en-US" dirty="0">
                <a:latin typeface="Arial" panose="020B0604020202020204" pitchFamily="34" charset="0"/>
                <a:cs typeface="Arial" panose="020B0604020202020204" pitchFamily="34" charset="0"/>
                <a:hlinkClick r:id="rId2"/>
              </a:rPr>
              <a:t>https://kodeksy-kz.com/ka/zemelnyj_kodeks/107.htm</a:t>
            </a:r>
            <a:endParaRPr lang="ru-RU"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dirty="0">
                <a:latin typeface="Arial" panose="020B0604020202020204" pitchFamily="34" charset="0"/>
                <a:cs typeface="Arial" panose="020B0604020202020204" pitchFamily="34" charset="0"/>
                <a:hlinkClick r:id="rId3"/>
              </a:rPr>
              <a:t>https://adilet.zan.kz/rus/docs/Z1400000269</a:t>
            </a:r>
            <a:endParaRPr lang="ru-RU"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dirty="0">
                <a:latin typeface="Arial" panose="020B0604020202020204" pitchFamily="34" charset="0"/>
                <a:cs typeface="Arial" panose="020B0604020202020204" pitchFamily="34" charset="0"/>
                <a:hlinkClick r:id="rId4"/>
              </a:rPr>
              <a:t>https://online.zakon.kz/document/?doc_id=1021552&amp;mode=p&amp;page=4</a:t>
            </a:r>
            <a:endParaRPr lang="ru-RU"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dirty="0">
                <a:latin typeface="Arial" panose="020B0604020202020204" pitchFamily="34" charset="0"/>
                <a:cs typeface="Arial" panose="020B0604020202020204" pitchFamily="34" charset="0"/>
                <a:hlinkClick r:id="rId5"/>
              </a:rPr>
              <a:t>https://kodeksy-kz.com/ka/zemelnyj_kodeks/109.htm</a:t>
            </a:r>
            <a:endParaRPr lang="ru-RU"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dirty="0">
                <a:latin typeface="Arial" panose="020B0604020202020204" pitchFamily="34" charset="0"/>
                <a:cs typeface="Arial" panose="020B0604020202020204" pitchFamily="34" charset="0"/>
                <a:hlinkClick r:id="rId6"/>
              </a:rPr>
              <a:t>https://adilet.zan.kz/rus/docs/P1900001023</a:t>
            </a:r>
            <a:endParaRPr lang="ru-RU"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dirty="0">
                <a:latin typeface="Arial" panose="020B0604020202020204" pitchFamily="34" charset="0"/>
                <a:cs typeface="Arial" panose="020B0604020202020204" pitchFamily="34" charset="0"/>
                <a:hlinkClick r:id="rId7"/>
              </a:rPr>
              <a:t>https://izdatelstvo-sk.kz/news/v-kazahstane-net-zakonodatelstva-reglamentiruyushego-deyatelnost-sfery-ritualnyh-uslug/</a:t>
            </a:r>
            <a:endParaRPr lang="ru-RU"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dirty="0">
                <a:latin typeface="Arial" panose="020B0604020202020204" pitchFamily="34" charset="0"/>
                <a:cs typeface="Arial" panose="020B0604020202020204" pitchFamily="34" charset="0"/>
                <a:hlinkClick r:id="rId8"/>
              </a:rPr>
              <a:t>https://adilet.zan.kz/rus/docs/P970001435_/compare</a:t>
            </a:r>
            <a:endParaRPr lang="ru-RU"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dirty="0">
                <a:latin typeface="Arial" panose="020B0604020202020204" pitchFamily="34" charset="0"/>
                <a:cs typeface="Arial" panose="020B0604020202020204" pitchFamily="34" charset="0"/>
              </a:rPr>
              <a:t>https://sdg.openshkola.org/goal112019#:~:text=</a:t>
            </a:r>
            <a:r>
              <a:rPr lang="ru-RU" dirty="0">
                <a:latin typeface="Arial" panose="020B0604020202020204" pitchFamily="34" charset="0"/>
                <a:cs typeface="Arial" panose="020B0604020202020204" pitchFamily="34" charset="0"/>
              </a:rPr>
              <a:t>Доля%20городского%20населения%20в%20мире,производительного%20труда%20и%20социального%20развития</a:t>
            </a:r>
          </a:p>
        </p:txBody>
      </p:sp>
    </p:spTree>
    <p:extLst>
      <p:ext uri="{BB962C8B-B14F-4D97-AF65-F5344CB8AC3E}">
        <p14:creationId xmlns:p14="http://schemas.microsoft.com/office/powerpoint/2010/main" val="94358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3" name="Прямоугольник 2"/>
          <p:cNvSpPr/>
          <p:nvPr/>
        </p:nvSpPr>
        <p:spPr>
          <a:xfrm>
            <a:off x="1843579" y="2137654"/>
            <a:ext cx="6096000" cy="523220"/>
          </a:xfrm>
          <a:prstGeom prst="rect">
            <a:avLst/>
          </a:prstGeom>
        </p:spPr>
        <p:txBody>
          <a:bodyPr>
            <a:spAutoFit/>
          </a:bodyPr>
          <a:lstStyle/>
          <a:p>
            <a:r>
              <a:rPr lang="ru-RU" sz="2800" b="1" dirty="0">
                <a:solidFill>
                  <a:schemeClr val="accent6">
                    <a:lumMod val="50000"/>
                  </a:schemeClr>
                </a:solidFill>
                <a:latin typeface="Arial" panose="020B0604020202020204" pitchFamily="34" charset="0"/>
                <a:cs typeface="Arial" panose="020B0604020202020204" pitchFamily="34" charset="0"/>
              </a:rPr>
              <a:t>ЦЕЛЬ ЛЕКЦИИ </a:t>
            </a:r>
          </a:p>
        </p:txBody>
      </p:sp>
      <p:sp>
        <p:nvSpPr>
          <p:cNvPr id="2" name="TextBox 1"/>
          <p:cNvSpPr txBox="1"/>
          <p:nvPr/>
        </p:nvSpPr>
        <p:spPr>
          <a:xfrm>
            <a:off x="1843579" y="2952366"/>
            <a:ext cx="7188454" cy="1338828"/>
          </a:xfrm>
          <a:prstGeom prst="rect">
            <a:avLst/>
          </a:prstGeom>
          <a:noFill/>
        </p:spPr>
        <p:txBody>
          <a:bodyPr wrap="square" rtlCol="0">
            <a:spAutoFit/>
          </a:bodyPr>
          <a:lstStyle/>
          <a:p>
            <a:pPr>
              <a:lnSpc>
                <a:spcPct val="150000"/>
              </a:lnSpc>
            </a:pPr>
            <a:r>
              <a:rPr lang="ru-RU" dirty="0">
                <a:latin typeface="Arial" pitchFamily="34" charset="0"/>
                <a:cs typeface="Arial" pitchFamily="34" charset="0"/>
              </a:rPr>
              <a:t>Рассмотреть правовой режим земель населенных пунктов, установление и изменение границ населенных пунктов, и использование этих земель.</a:t>
            </a:r>
          </a:p>
        </p:txBody>
      </p:sp>
      <p:pic>
        <p:nvPicPr>
          <p:cNvPr id="4" name="Рисунок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39674" y="943"/>
            <a:ext cx="3226478" cy="3226478"/>
          </a:xfrm>
          <a:prstGeom prst="rect">
            <a:avLst/>
          </a:prstGeom>
        </p:spPr>
      </p:pic>
    </p:spTree>
    <p:extLst>
      <p:ext uri="{BB962C8B-B14F-4D97-AF65-F5344CB8AC3E}">
        <p14:creationId xmlns:p14="http://schemas.microsoft.com/office/powerpoint/2010/main" val="369707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4" name="Прямоугольник 3"/>
          <p:cNvSpPr/>
          <p:nvPr/>
        </p:nvSpPr>
        <p:spPr>
          <a:xfrm>
            <a:off x="849085" y="695311"/>
            <a:ext cx="10021079" cy="2169825"/>
          </a:xfrm>
          <a:prstGeom prst="rect">
            <a:avLst/>
          </a:prstGeom>
        </p:spPr>
        <p:txBody>
          <a:bodyPr wrap="square">
            <a:spAutoFit/>
          </a:bodyPr>
          <a:lstStyle/>
          <a:p>
            <a:pPr>
              <a:lnSpc>
                <a:spcPct val="150000"/>
              </a:lnSpc>
            </a:pPr>
            <a:r>
              <a:rPr lang="ru-RU" dirty="0">
                <a:latin typeface="Arial" panose="020B0604020202020204" pitchFamily="34" charset="0"/>
                <a:cs typeface="Arial" panose="020B0604020202020204" pitchFamily="34" charset="0"/>
              </a:rPr>
              <a:t>Земельные участки, предоставленные для развития городов, поселков, сел и других</a:t>
            </a:r>
          </a:p>
          <a:p>
            <a:pPr>
              <a:lnSpc>
                <a:spcPct val="150000"/>
              </a:lnSpc>
            </a:pPr>
            <a:r>
              <a:rPr lang="ru-RU" dirty="0">
                <a:latin typeface="Arial" panose="020B0604020202020204" pitchFamily="34" charset="0"/>
                <a:cs typeface="Arial" panose="020B0604020202020204" pitchFamily="34" charset="0"/>
              </a:rPr>
              <a:t>поселений, относятся к </a:t>
            </a:r>
            <a:r>
              <a:rPr lang="ru-RU" b="1" dirty="0">
                <a:latin typeface="Arial" panose="020B0604020202020204" pitchFamily="34" charset="0"/>
                <a:cs typeface="Arial" panose="020B0604020202020204" pitchFamily="34" charset="0"/>
              </a:rPr>
              <a:t>категории земель населенных пунктов</a:t>
            </a:r>
            <a:r>
              <a:rPr lang="ru-RU" dirty="0">
                <a:latin typeface="Arial" panose="020B0604020202020204" pitchFamily="34" charset="0"/>
                <a:cs typeface="Arial" panose="020B0604020202020204" pitchFamily="34" charset="0"/>
              </a:rPr>
              <a:t>.</a:t>
            </a:r>
          </a:p>
          <a:p>
            <a:pPr>
              <a:lnSpc>
                <a:spcPct val="150000"/>
              </a:lnSpc>
            </a:pPr>
            <a:r>
              <a:rPr lang="ru-RU" dirty="0">
                <a:latin typeface="Arial" panose="020B0604020202020204" pitchFamily="34" charset="0"/>
                <a:cs typeface="Arial" panose="020B0604020202020204" pitchFamily="34" charset="0"/>
              </a:rPr>
              <a:t>Земли населенных пунктов отграничиваются от земель иных административно-территориальных образований городской чертой, поселковой чертой, чертой сельского</a:t>
            </a:r>
          </a:p>
          <a:p>
            <a:pPr>
              <a:lnSpc>
                <a:spcPct val="150000"/>
              </a:lnSpc>
            </a:pPr>
            <a:r>
              <a:rPr lang="ru-RU" dirty="0">
                <a:latin typeface="Arial" panose="020B0604020202020204" pitchFamily="34" charset="0"/>
                <a:cs typeface="Arial" panose="020B0604020202020204" pitchFamily="34" charset="0"/>
              </a:rPr>
              <a:t>населенного пункта.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085" y="3384287"/>
            <a:ext cx="4385387" cy="2881826"/>
          </a:xfrm>
          <a:prstGeom prst="rect">
            <a:avLst/>
          </a:prstGeom>
        </p:spPr>
      </p:pic>
      <p:sp>
        <p:nvSpPr>
          <p:cNvPr id="5" name="Прямоугольник 4"/>
          <p:cNvSpPr/>
          <p:nvPr/>
        </p:nvSpPr>
        <p:spPr>
          <a:xfrm>
            <a:off x="5666217" y="3680790"/>
            <a:ext cx="5446543" cy="2585323"/>
          </a:xfrm>
          <a:prstGeom prst="rect">
            <a:avLst/>
          </a:prstGeom>
        </p:spPr>
        <p:txBody>
          <a:bodyPr wrap="square">
            <a:spAutoFit/>
          </a:bodyPr>
          <a:lstStyle/>
          <a:p>
            <a:pPr>
              <a:lnSpc>
                <a:spcPct val="150000"/>
              </a:lnSpc>
            </a:pPr>
            <a:r>
              <a:rPr lang="ru-RU" dirty="0"/>
              <a:t>Земли населенных пунктов делятся на следующие функциональные зоны:</a:t>
            </a:r>
          </a:p>
          <a:p>
            <a:pPr>
              <a:lnSpc>
                <a:spcPct val="150000"/>
              </a:lnSpc>
            </a:pPr>
            <a:r>
              <a:rPr lang="ru-RU" b="1" dirty="0">
                <a:solidFill>
                  <a:schemeClr val="accent6">
                    <a:lumMod val="50000"/>
                  </a:schemeClr>
                </a:solidFill>
              </a:rPr>
              <a:t>1) жилищная</a:t>
            </a:r>
          </a:p>
          <a:p>
            <a:pPr>
              <a:lnSpc>
                <a:spcPct val="150000"/>
              </a:lnSpc>
            </a:pPr>
            <a:r>
              <a:rPr lang="ru-RU" b="1" dirty="0">
                <a:solidFill>
                  <a:schemeClr val="accent6">
                    <a:lumMod val="50000"/>
                  </a:schemeClr>
                </a:solidFill>
              </a:rPr>
              <a:t>2) социальная</a:t>
            </a:r>
          </a:p>
          <a:p>
            <a:pPr>
              <a:lnSpc>
                <a:spcPct val="150000"/>
              </a:lnSpc>
            </a:pPr>
            <a:r>
              <a:rPr lang="ru-RU" b="1" dirty="0">
                <a:solidFill>
                  <a:schemeClr val="accent6">
                    <a:lumMod val="50000"/>
                  </a:schemeClr>
                </a:solidFill>
              </a:rPr>
              <a:t>3) коммерческая</a:t>
            </a:r>
          </a:p>
          <a:p>
            <a:pPr>
              <a:lnSpc>
                <a:spcPct val="150000"/>
              </a:lnSpc>
            </a:pPr>
            <a:r>
              <a:rPr lang="ru-RU" b="1" dirty="0">
                <a:solidFill>
                  <a:schemeClr val="accent6">
                    <a:lumMod val="50000"/>
                  </a:schemeClr>
                </a:solidFill>
              </a:rPr>
              <a:t>4) иная</a:t>
            </a:r>
          </a:p>
        </p:txBody>
      </p:sp>
    </p:spTree>
    <p:extLst>
      <p:ext uri="{BB962C8B-B14F-4D97-AF65-F5344CB8AC3E}">
        <p14:creationId xmlns:p14="http://schemas.microsoft.com/office/powerpoint/2010/main" val="81695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4" name="Прямоугольник 3"/>
          <p:cNvSpPr/>
          <p:nvPr/>
        </p:nvSpPr>
        <p:spPr>
          <a:xfrm>
            <a:off x="849858" y="1807746"/>
            <a:ext cx="9777709" cy="1338828"/>
          </a:xfrm>
          <a:prstGeom prst="rect">
            <a:avLst/>
          </a:prstGeom>
        </p:spPr>
        <p:txBody>
          <a:bodyPr wrap="square">
            <a:spAutoFit/>
          </a:bodyPr>
          <a:lstStyle/>
          <a:p>
            <a:pPr>
              <a:lnSpc>
                <a:spcPct val="150000"/>
              </a:lnSpc>
            </a:pPr>
            <a:r>
              <a:rPr lang="ru-RU" dirty="0">
                <a:latin typeface="Arial" panose="020B0604020202020204" pitchFamily="34" charset="0"/>
                <a:cs typeface="Arial" panose="020B0604020202020204" pitchFamily="34" charset="0"/>
              </a:rPr>
              <a:t>Земли жилой застройки, занятые строениями и предназначенные для застройки многоквартирными и многоэтажными жилыми домами,  индивидуальными жилыми домами с приусадебными земельными участками. </a:t>
            </a:r>
          </a:p>
        </p:txBody>
      </p:sp>
      <p:sp>
        <p:nvSpPr>
          <p:cNvPr id="8" name="Прямоугольник 7">
            <a:extLst>
              <a:ext uri="{FF2B5EF4-FFF2-40B4-BE49-F238E27FC236}">
                <a16:creationId xmlns:a16="http://schemas.microsoft.com/office/drawing/2014/main" id="{36DEA5FE-110B-4375-80C3-CBE95DE90B27}"/>
              </a:ext>
            </a:extLst>
          </p:cNvPr>
          <p:cNvSpPr/>
          <p:nvPr/>
        </p:nvSpPr>
        <p:spPr>
          <a:xfrm>
            <a:off x="806991" y="822131"/>
            <a:ext cx="9898207" cy="496996"/>
          </a:xfrm>
          <a:prstGeom prst="rect">
            <a:avLst/>
          </a:prstGeom>
        </p:spPr>
        <p:txBody>
          <a:bodyPr wrap="square">
            <a:spAutoFit/>
          </a:bodyPr>
          <a:lstStyle/>
          <a:p>
            <a:pPr>
              <a:lnSpc>
                <a:spcPct val="150000"/>
              </a:lnSpc>
            </a:pPr>
            <a:r>
              <a:rPr lang="ru-RU" sz="2000" b="1" cap="all" dirty="0">
                <a:solidFill>
                  <a:schemeClr val="accent6">
                    <a:lumMod val="50000"/>
                  </a:schemeClr>
                </a:solidFill>
                <a:latin typeface="Arial" panose="020B0604020202020204" pitchFamily="34" charset="0"/>
                <a:cs typeface="Arial" panose="020B0604020202020204" pitchFamily="34" charset="0"/>
              </a:rPr>
              <a:t>В жилищную зону входят:</a:t>
            </a:r>
          </a:p>
        </p:txBody>
      </p:sp>
      <p:pic>
        <p:nvPicPr>
          <p:cNvPr id="5" name="Рисунок 4"/>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1057469" y="3536390"/>
            <a:ext cx="4043032" cy="3032274"/>
          </a:xfrm>
          <a:prstGeom prst="rect">
            <a:avLst/>
          </a:prstGeom>
        </p:spPr>
      </p:pic>
      <p:pic>
        <p:nvPicPr>
          <p:cNvPr id="6" name="Рисунок 5"/>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203233" y="3547188"/>
            <a:ext cx="3729138" cy="3729138"/>
          </a:xfrm>
          <a:prstGeom prst="rect">
            <a:avLst/>
          </a:prstGeom>
        </p:spPr>
      </p:pic>
    </p:spTree>
    <p:extLst>
      <p:ext uri="{BB962C8B-B14F-4D97-AF65-F5344CB8AC3E}">
        <p14:creationId xmlns:p14="http://schemas.microsoft.com/office/powerpoint/2010/main" val="426530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Прямоугольник 1"/>
          <p:cNvSpPr/>
          <p:nvPr/>
        </p:nvSpPr>
        <p:spPr>
          <a:xfrm>
            <a:off x="5014620" y="2950874"/>
            <a:ext cx="6652340" cy="3416320"/>
          </a:xfrm>
          <a:prstGeom prst="rect">
            <a:avLst/>
          </a:prstGeom>
        </p:spPr>
        <p:txBody>
          <a:bodyPr wrap="square">
            <a:spAutoFit/>
          </a:bodyPr>
          <a:lstStyle/>
          <a:p>
            <a:pPr>
              <a:lnSpc>
                <a:spcPct val="150000"/>
              </a:lnSpc>
            </a:pPr>
            <a:r>
              <a:rPr lang="ru-RU" b="1" dirty="0">
                <a:solidFill>
                  <a:schemeClr val="accent6">
                    <a:lumMod val="50000"/>
                  </a:schemeClr>
                </a:solidFill>
                <a:latin typeface="Arial" panose="020B0604020202020204" pitchFamily="34" charset="0"/>
                <a:cs typeface="Arial" panose="020B0604020202020204" pitchFamily="34" charset="0"/>
              </a:rPr>
              <a:t>В коммерческую зону </a:t>
            </a:r>
            <a:r>
              <a:rPr lang="ru-RU" dirty="0">
                <a:solidFill>
                  <a:schemeClr val="accent6">
                    <a:lumMod val="50000"/>
                  </a:schemeClr>
                </a:solidFill>
                <a:latin typeface="Arial" panose="020B0604020202020204" pitchFamily="34" charset="0"/>
                <a:cs typeface="Arial" panose="020B0604020202020204" pitchFamily="34" charset="0"/>
              </a:rPr>
              <a:t>входят земли производственных объектов, объектов торговли,</a:t>
            </a:r>
          </a:p>
          <a:p>
            <a:pPr>
              <a:lnSpc>
                <a:spcPct val="150000"/>
              </a:lnSpc>
            </a:pPr>
            <a:r>
              <a:rPr lang="ru-RU" dirty="0">
                <a:solidFill>
                  <a:schemeClr val="accent6">
                    <a:lumMod val="50000"/>
                  </a:schemeClr>
                </a:solidFill>
                <a:latin typeface="Arial" panose="020B0604020202020204" pitchFamily="34" charset="0"/>
                <a:cs typeface="Arial" panose="020B0604020202020204" pitchFamily="34" charset="0"/>
              </a:rPr>
              <a:t>общественного питания, бытового обслуживания, объектов инженерной и транспортной</a:t>
            </a:r>
          </a:p>
          <a:p>
            <a:pPr>
              <a:lnSpc>
                <a:spcPct val="150000"/>
              </a:lnSpc>
            </a:pPr>
            <a:r>
              <a:rPr lang="ru-RU" dirty="0">
                <a:solidFill>
                  <a:schemeClr val="accent6">
                    <a:lumMod val="50000"/>
                  </a:schemeClr>
                </a:solidFill>
                <a:latin typeface="Arial" panose="020B0604020202020204" pitchFamily="34" charset="0"/>
                <a:cs typeface="Arial" panose="020B0604020202020204" pitchFamily="34" charset="0"/>
              </a:rPr>
              <a:t>инфраструктуры, а также для установления санитарно-защитных зон этих объектов и</a:t>
            </a:r>
          </a:p>
          <a:p>
            <a:pPr>
              <a:lnSpc>
                <a:spcPct val="150000"/>
              </a:lnSpc>
            </a:pPr>
            <a:r>
              <a:rPr lang="ru-RU" dirty="0">
                <a:solidFill>
                  <a:schemeClr val="accent6">
                    <a:lumMod val="50000"/>
                  </a:schemeClr>
                </a:solidFill>
                <a:latin typeface="Arial" panose="020B0604020202020204" pitchFamily="34" charset="0"/>
                <a:cs typeface="Arial" panose="020B0604020202020204" pitchFamily="34" charset="0"/>
              </a:rPr>
              <a:t>иных объектов, связанных с предпринимательской деятельностью.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39" y="497729"/>
            <a:ext cx="37496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1107" y="3383189"/>
            <a:ext cx="3943007" cy="2551689"/>
          </a:xfrm>
          <a:prstGeom prst="rect">
            <a:avLst/>
          </a:prstGeom>
        </p:spPr>
      </p:pic>
      <p:pic>
        <p:nvPicPr>
          <p:cNvPr id="7" name="Рисунок 6"/>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91470" y="730994"/>
            <a:ext cx="3506148" cy="1971823"/>
          </a:xfrm>
          <a:prstGeom prst="rect">
            <a:avLst/>
          </a:prstGeom>
        </p:spPr>
      </p:pic>
    </p:spTree>
    <p:extLst>
      <p:ext uri="{BB962C8B-B14F-4D97-AF65-F5344CB8AC3E}">
        <p14:creationId xmlns:p14="http://schemas.microsoft.com/office/powerpoint/2010/main" val="28029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3" name="Скругленный прямоугольник 2"/>
          <p:cNvSpPr/>
          <p:nvPr/>
        </p:nvSpPr>
        <p:spPr>
          <a:xfrm>
            <a:off x="485191" y="998522"/>
            <a:ext cx="11392678" cy="542093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270F6ED3-852B-4199-AEAA-E483D50B2EFB}"/>
              </a:ext>
            </a:extLst>
          </p:cNvPr>
          <p:cNvSpPr/>
          <p:nvPr/>
        </p:nvSpPr>
        <p:spPr>
          <a:xfrm>
            <a:off x="863081" y="1200612"/>
            <a:ext cx="10636898" cy="5016758"/>
          </a:xfrm>
          <a:prstGeom prst="rect">
            <a:avLst/>
          </a:prstGeom>
        </p:spPr>
        <p:txBody>
          <a:bodyPr wrap="square">
            <a:spAutoFit/>
          </a:bodyPr>
          <a:lstStyle/>
          <a:p>
            <a:r>
              <a:rPr lang="ru-RU" sz="1600" dirty="0">
                <a:latin typeface="Arial" panose="020B0604020202020204" pitchFamily="34" charset="0"/>
                <a:cs typeface="Arial" panose="020B0604020202020204" pitchFamily="34" charset="0"/>
              </a:rPr>
              <a:t>1) транспорта, связи, инженерных коммуникаций, занятые и предназначенные для сооружений железнодорожного, автомобильного, речного, морского, воздушного и трубопроводного транспорта, магистралей инженерной инфраструктуры и связи;</a:t>
            </a:r>
          </a:p>
          <a:p>
            <a:r>
              <a:rPr lang="ru-RU" sz="1600" dirty="0">
                <a:latin typeface="Arial" panose="020B0604020202020204" pitchFamily="34" charset="0"/>
                <a:cs typeface="Arial" panose="020B0604020202020204" pitchFamily="34" charset="0"/>
              </a:rPr>
              <a:t>2) особо охраняемых природных территорий, оздоровительного, рекреационного и историко-культурного назначения;</a:t>
            </a:r>
          </a:p>
          <a:p>
            <a:r>
              <a:rPr lang="ru-RU" sz="1600" dirty="0">
                <a:latin typeface="Arial" panose="020B0604020202020204" pitchFamily="34" charset="0"/>
                <a:cs typeface="Arial" panose="020B0604020202020204" pitchFamily="34" charset="0"/>
              </a:rPr>
              <a:t>3) лесного фонда;</a:t>
            </a:r>
          </a:p>
          <a:p>
            <a:r>
              <a:rPr lang="ru-RU" sz="1600" dirty="0">
                <a:latin typeface="Arial" panose="020B0604020202020204" pitchFamily="34" charset="0"/>
                <a:cs typeface="Arial" panose="020B0604020202020204" pitchFamily="34" charset="0"/>
              </a:rPr>
              <a:t>4) водоемов и акваторий, занятые реками, естественными и искусственными водоемами и акваториями, </a:t>
            </a:r>
            <a:r>
              <a:rPr lang="ru-RU" sz="1600" dirty="0" err="1">
                <a:latin typeface="Arial" panose="020B0604020202020204" pitchFamily="34" charset="0"/>
                <a:cs typeface="Arial" panose="020B0604020202020204" pitchFamily="34" charset="0"/>
              </a:rPr>
              <a:t>водоохранными</a:t>
            </a:r>
            <a:r>
              <a:rPr lang="ru-RU" sz="1600" dirty="0">
                <a:latin typeface="Arial" panose="020B0604020202020204" pitchFamily="34" charset="0"/>
                <a:cs typeface="Arial" panose="020B0604020202020204" pitchFamily="34" charset="0"/>
              </a:rPr>
              <a:t> зонами, гидротехническими и другими водохозяйственными сооружениями;</a:t>
            </a:r>
          </a:p>
          <a:p>
            <a:r>
              <a:rPr lang="ru-RU" sz="1600" dirty="0">
                <a:latin typeface="Arial" panose="020B0604020202020204" pitchFamily="34" charset="0"/>
                <a:cs typeface="Arial" panose="020B0604020202020204" pitchFamily="34" charset="0"/>
              </a:rPr>
              <a:t>5) сельскохозяйственного использования;</a:t>
            </a:r>
          </a:p>
          <a:p>
            <a:r>
              <a:rPr lang="ru-RU" sz="1600" dirty="0">
                <a:latin typeface="Arial" panose="020B0604020202020204" pitchFamily="34" charset="0"/>
                <a:cs typeface="Arial" panose="020B0604020202020204" pitchFamily="34" charset="0"/>
              </a:rPr>
              <a:t>6) общего пользования, занятые и предназначенные для занятия площадями, улицами, тротуарами, проездами, дорогами, набережными, парками, скверами, лесопарками, бульварами, водоемами, пляжами, кладбищами и иными объектами, предназначенными для удовлетворения нужд населения (водопроводы, отопительные трубы, очистные сооружения и другие инженерные системы общего пользования, а также охранные зоны тепловых сетей и инженерных систем общего пользования);</a:t>
            </a:r>
          </a:p>
          <a:p>
            <a:r>
              <a:rPr lang="ru-RU" sz="1600" dirty="0">
                <a:latin typeface="Arial" panose="020B0604020202020204" pitchFamily="34" charset="0"/>
                <a:cs typeface="Arial" panose="020B0604020202020204" pitchFamily="34" charset="0"/>
              </a:rPr>
              <a:t>7) резервные и иные, не вовлеченные в градостроительную деятельность, предназначенные для территориального развития населенного пункта и развития личного подсобного хозяйства;</a:t>
            </a:r>
          </a:p>
          <a:p>
            <a:r>
              <a:rPr lang="ru-RU" sz="1600" dirty="0">
                <a:latin typeface="Arial" panose="020B0604020202020204" pitchFamily="34" charset="0"/>
                <a:cs typeface="Arial" panose="020B0604020202020204" pitchFamily="34" charset="0"/>
              </a:rPr>
              <a:t>8) специального назначения, выделяемые для размещения крематориев, скотомогильников (биотермических ям), свалки бытовых отходов и иных объектов, использование которых невозможно без установления специальных нормативов и правил;</a:t>
            </a:r>
          </a:p>
          <a:p>
            <a:r>
              <a:rPr lang="ru-RU" sz="1600" dirty="0">
                <a:latin typeface="Arial" panose="020B0604020202020204" pitchFamily="34" charset="0"/>
                <a:cs typeface="Arial" panose="020B0604020202020204" pitchFamily="34" charset="0"/>
              </a:rPr>
              <a:t>9) предоставленные для нужд обороны и национальной безопасности, а также иного режима использования. </a:t>
            </a:r>
          </a:p>
        </p:txBody>
      </p:sp>
      <p:sp>
        <p:nvSpPr>
          <p:cNvPr id="14" name="Прямоугольник 13">
            <a:extLst>
              <a:ext uri="{FF2B5EF4-FFF2-40B4-BE49-F238E27FC236}">
                <a16:creationId xmlns:a16="http://schemas.microsoft.com/office/drawing/2014/main" id="{4F483BEA-14AF-4715-8807-70DE225CB527}"/>
              </a:ext>
            </a:extLst>
          </p:cNvPr>
          <p:cNvSpPr/>
          <p:nvPr/>
        </p:nvSpPr>
        <p:spPr>
          <a:xfrm>
            <a:off x="724095" y="598413"/>
            <a:ext cx="8089881" cy="400110"/>
          </a:xfrm>
          <a:prstGeom prst="rect">
            <a:avLst/>
          </a:prstGeom>
        </p:spPr>
        <p:txBody>
          <a:bodyPr wrap="square">
            <a:spAutoFit/>
          </a:bodyPr>
          <a:lstStyle/>
          <a:p>
            <a:r>
              <a:rPr lang="ru-RU" sz="2000" b="1" cap="all" dirty="0">
                <a:solidFill>
                  <a:schemeClr val="accent6">
                    <a:lumMod val="50000"/>
                  </a:schemeClr>
                </a:solidFill>
                <a:latin typeface="Arial" panose="020B0604020202020204" pitchFamily="34" charset="0"/>
                <a:cs typeface="Arial" panose="020B0604020202020204" pitchFamily="34" charset="0"/>
              </a:rPr>
              <a:t>В иную зону входят земли:</a:t>
            </a:r>
          </a:p>
        </p:txBody>
      </p:sp>
      <p:pic>
        <p:nvPicPr>
          <p:cNvPr id="2" name="Рисунок 1"/>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289837" y="421414"/>
            <a:ext cx="2588032" cy="948945"/>
          </a:xfrm>
          <a:prstGeom prst="rect">
            <a:avLst/>
          </a:prstGeom>
        </p:spPr>
      </p:pic>
    </p:spTree>
    <p:extLst>
      <p:ext uri="{BB962C8B-B14F-4D97-AF65-F5344CB8AC3E}">
        <p14:creationId xmlns:p14="http://schemas.microsoft.com/office/powerpoint/2010/main" val="79352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2" name="Прямоугольник 1"/>
          <p:cNvSpPr/>
          <p:nvPr/>
        </p:nvSpPr>
        <p:spPr>
          <a:xfrm>
            <a:off x="887002" y="976708"/>
            <a:ext cx="10575512" cy="400110"/>
          </a:xfrm>
          <a:prstGeom prst="rect">
            <a:avLst/>
          </a:prstGeom>
        </p:spPr>
        <p:txBody>
          <a:bodyPr wrap="square">
            <a:spAutoFit/>
          </a:bodyPr>
          <a:lstStyle/>
          <a:p>
            <a:r>
              <a:rPr lang="ru-RU" dirty="0"/>
              <a:t> </a:t>
            </a:r>
            <a:r>
              <a:rPr lang="ru-RU" sz="2000" b="1" cap="all" dirty="0">
                <a:solidFill>
                  <a:schemeClr val="accent6">
                    <a:lumMod val="50000"/>
                  </a:schemeClr>
                </a:solidFill>
                <a:latin typeface="Arial" panose="020B0604020202020204" pitchFamily="34" charset="0"/>
                <a:cs typeface="Arial" panose="020B0604020202020204" pitchFamily="34" charset="0"/>
              </a:rPr>
              <a:t>Установление и изменение границ (черты) населенных пунктов  </a:t>
            </a:r>
          </a:p>
        </p:txBody>
      </p:sp>
      <p:sp>
        <p:nvSpPr>
          <p:cNvPr id="3" name="Прямоугольник 2">
            <a:extLst>
              <a:ext uri="{FF2B5EF4-FFF2-40B4-BE49-F238E27FC236}">
                <a16:creationId xmlns:a16="http://schemas.microsoft.com/office/drawing/2014/main" id="{DA1A4570-12C4-4F1F-BDE0-A8187353E26A}"/>
              </a:ext>
            </a:extLst>
          </p:cNvPr>
          <p:cNvSpPr/>
          <p:nvPr/>
        </p:nvSpPr>
        <p:spPr>
          <a:xfrm>
            <a:off x="1006365" y="1871340"/>
            <a:ext cx="8902745" cy="1704249"/>
          </a:xfrm>
          <a:prstGeom prst="rect">
            <a:avLst/>
          </a:prstGeom>
        </p:spPr>
        <p:txBody>
          <a:bodyPr wrap="square">
            <a:spAutoFit/>
          </a:bodyPr>
          <a:lstStyle/>
          <a:p>
            <a:pPr marL="342900" indent="-342900">
              <a:lnSpc>
                <a:spcPct val="150000"/>
              </a:lnSpc>
              <a:buFont typeface="Arial" pitchFamily="34" charset="0"/>
              <a:buChar char="•"/>
            </a:pPr>
            <a:r>
              <a:rPr lang="ru-RU" dirty="0">
                <a:latin typeface="Arial" panose="020B0604020202020204" pitchFamily="34" charset="0"/>
                <a:cs typeface="Arial" panose="020B0604020202020204" pitchFamily="34" charset="0"/>
              </a:rPr>
              <a:t>Установление и изменение границ (черты) населенных пунктов производятся на основе утвержденной в установленном порядке градостроительной документации по совместному представлению соответствующих органов землеустройства, архитектуры и градостроительства. </a:t>
            </a:r>
            <a:endParaRPr lang="ru-KZ" dirty="0">
              <a:solidFill>
                <a:srgbClr val="000000"/>
              </a:solidFill>
              <a:latin typeface="Times New Roman" panose="02020603050405020304" pitchFamily="18" charset="0"/>
            </a:endParaRPr>
          </a:p>
        </p:txBody>
      </p:sp>
      <p:pic>
        <p:nvPicPr>
          <p:cNvPr id="5" name="Рисунок 4"/>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340079" y="3946850"/>
            <a:ext cx="3194568" cy="2565918"/>
          </a:xfrm>
          <a:prstGeom prst="rect">
            <a:avLst/>
          </a:prstGeom>
        </p:spPr>
      </p:pic>
      <p:pic>
        <p:nvPicPr>
          <p:cNvPr id="12" name="Рисунок 1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60862" y="3797558"/>
            <a:ext cx="2775341" cy="2715209"/>
          </a:xfrm>
          <a:prstGeom prst="rect">
            <a:avLst/>
          </a:prstGeom>
        </p:spPr>
      </p:pic>
    </p:spTree>
    <p:extLst>
      <p:ext uri="{BB962C8B-B14F-4D97-AF65-F5344CB8AC3E}">
        <p14:creationId xmlns:p14="http://schemas.microsoft.com/office/powerpoint/2010/main" val="2043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2EA"/>
        </a:soli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59362" y="373225"/>
            <a:ext cx="10761304" cy="13455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itchFamily="34" charset="0"/>
              <a:buChar char="•"/>
            </a:pPr>
            <a:r>
              <a:rPr lang="ru-RU" dirty="0">
                <a:solidFill>
                  <a:schemeClr val="tx1">
                    <a:lumMod val="95000"/>
                    <a:lumOff val="5000"/>
                  </a:schemeClr>
                </a:solidFill>
                <a:latin typeface="Arial" panose="020B0604020202020204" pitchFamily="34" charset="0"/>
                <a:cs typeface="Arial" panose="020B0604020202020204" pitchFamily="34" charset="0"/>
              </a:rPr>
              <a:t>Границы (черта) городов республиканского значения и столицы Республики Казахстан устанавливаются и изменяются Президентом Республики Казахстан по представлению Правительства Республики Казахстан.</a:t>
            </a:r>
          </a:p>
        </p:txBody>
      </p:sp>
      <p:sp>
        <p:nvSpPr>
          <p:cNvPr id="14" name="Скругленный прямоугольник 13"/>
          <p:cNvSpPr/>
          <p:nvPr/>
        </p:nvSpPr>
        <p:spPr>
          <a:xfrm>
            <a:off x="659362" y="4637313"/>
            <a:ext cx="10761304" cy="106757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50000"/>
              </a:lnSpc>
              <a:buFont typeface="Arial" pitchFamily="34" charset="0"/>
              <a:buChar char="•"/>
            </a:pPr>
            <a:r>
              <a:rPr lang="ru-RU" dirty="0">
                <a:solidFill>
                  <a:prstClr val="black"/>
                </a:solidFill>
                <a:latin typeface="Arial" panose="020B0604020202020204" pitchFamily="34" charset="0"/>
                <a:cs typeface="Arial" panose="020B0604020202020204" pitchFamily="34" charset="0"/>
              </a:rPr>
              <a:t>Границы (черта) поселков и сел устанавливаются и изменяются совместным решением районных (городских) представительных и исполнительных органов.</a:t>
            </a:r>
          </a:p>
        </p:txBody>
      </p:sp>
      <p:sp>
        <p:nvSpPr>
          <p:cNvPr id="15" name="Скругленный прямоугольник 14"/>
          <p:cNvSpPr/>
          <p:nvPr/>
        </p:nvSpPr>
        <p:spPr>
          <a:xfrm>
            <a:off x="659362" y="3342692"/>
            <a:ext cx="10761304" cy="106524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50000"/>
              </a:lnSpc>
              <a:buFont typeface="Arial" pitchFamily="34" charset="0"/>
              <a:buChar char="•"/>
            </a:pPr>
            <a:r>
              <a:rPr lang="ru-RU" dirty="0">
                <a:solidFill>
                  <a:prstClr val="black"/>
                </a:solidFill>
                <a:latin typeface="Arial" panose="020B0604020202020204" pitchFamily="34" charset="0"/>
                <a:cs typeface="Arial" panose="020B0604020202020204" pitchFamily="34" charset="0"/>
              </a:rPr>
              <a:t>Границы (черта) городов районного значения устанавливаются и изменяются совместным решением областных представительных и исполнительных органов.</a:t>
            </a:r>
          </a:p>
        </p:txBody>
      </p:sp>
      <p:sp>
        <p:nvSpPr>
          <p:cNvPr id="16" name="Скругленный прямоугольник 15"/>
          <p:cNvSpPr/>
          <p:nvPr/>
        </p:nvSpPr>
        <p:spPr>
          <a:xfrm>
            <a:off x="659362" y="1926357"/>
            <a:ext cx="10761304" cy="12266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50000"/>
              </a:lnSpc>
              <a:buFont typeface="Arial" pitchFamily="34" charset="0"/>
              <a:buChar char="•"/>
            </a:pPr>
            <a:r>
              <a:rPr lang="ru-RU" dirty="0">
                <a:solidFill>
                  <a:prstClr val="black"/>
                </a:solidFill>
                <a:latin typeface="Arial" panose="020B0604020202020204" pitchFamily="34" charset="0"/>
                <a:cs typeface="Arial" panose="020B0604020202020204" pitchFamily="34" charset="0"/>
              </a:rPr>
              <a:t>Границы (черта) городов областного значения устанавливаются и изменяются совместным решением областных представительных и исполнительных органов по согласованию с Правительством Республики Казахстан.</a:t>
            </a:r>
          </a:p>
        </p:txBody>
      </p:sp>
      <p:sp>
        <p:nvSpPr>
          <p:cNvPr id="8" name="Прямоугольник 7"/>
          <p:cNvSpPr/>
          <p:nvPr/>
        </p:nvSpPr>
        <p:spPr>
          <a:xfrm>
            <a:off x="659361" y="5906475"/>
            <a:ext cx="10761305" cy="646331"/>
          </a:xfrm>
          <a:prstGeom prst="rect">
            <a:avLst/>
          </a:prstGeom>
        </p:spPr>
        <p:txBody>
          <a:bodyPr wrap="square">
            <a:spAutoFit/>
          </a:bodyPr>
          <a:lstStyle/>
          <a:p>
            <a:r>
              <a:rPr lang="ru-RU" b="1" dirty="0"/>
              <a:t>Включение земельных участков в черту города, поселка, села не влечет прекращения права собственности или права землепользования на эти участки. </a:t>
            </a:r>
          </a:p>
        </p:txBody>
      </p:sp>
    </p:spTree>
    <p:extLst>
      <p:ext uri="{BB962C8B-B14F-4D97-AF65-F5344CB8AC3E}">
        <p14:creationId xmlns:p14="http://schemas.microsoft.com/office/powerpoint/2010/main" val="13157769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TotalTime>
  <Words>1646</Words>
  <Application>Microsoft Office PowerPoint</Application>
  <PresentationFormat>Широкоэкранный</PresentationFormat>
  <Paragraphs>101</Paragraphs>
  <Slides>20</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INOT green cam</dc:creator>
  <cp:lastModifiedBy>Roza Yerezhepkyzy</cp:lastModifiedBy>
  <cp:revision>137</cp:revision>
  <dcterms:created xsi:type="dcterms:W3CDTF">2023-10-03T04:02:03Z</dcterms:created>
  <dcterms:modified xsi:type="dcterms:W3CDTF">2024-04-21T08:06:37Z</dcterms:modified>
</cp:coreProperties>
</file>